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jpg" ContentType="image/jpeg"/>
  <Default Extension="emf" ContentType="image/x-emf"/>
  <Default Extension="rels" ContentType="application/vnd.openxmlformats-package.relationships+xml"/>
  <Default Extension="vml" ContentType="application/vnd.openxmlformats-officedocument.vmlDrawing"/>
  <Default Extension="pptx" ContentType="application/vnd.openxmlformats-officedocument.presentationml.presentatio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336" r:id="rId3"/>
    <p:sldId id="316" r:id="rId4"/>
    <p:sldId id="524" r:id="rId5"/>
    <p:sldId id="318" r:id="rId6"/>
    <p:sldId id="525" r:id="rId7"/>
    <p:sldId id="352" r:id="rId8"/>
    <p:sldId id="324" r:id="rId9"/>
    <p:sldId id="347" r:id="rId10"/>
    <p:sldId id="355" r:id="rId11"/>
    <p:sldId id="365" r:id="rId12"/>
    <p:sldId id="370" r:id="rId13"/>
    <p:sldId id="517" r:id="rId14"/>
    <p:sldId id="509" r:id="rId15"/>
    <p:sldId id="497" r:id="rId16"/>
    <p:sldId id="369" r:id="rId17"/>
    <p:sldId id="498" r:id="rId18"/>
    <p:sldId id="499" r:id="rId19"/>
    <p:sldId id="325" r:id="rId20"/>
    <p:sldId id="341" r:id="rId21"/>
    <p:sldId id="388" r:id="rId22"/>
    <p:sldId id="319" r:id="rId23"/>
    <p:sldId id="411" r:id="rId24"/>
    <p:sldId id="327" r:id="rId25"/>
    <p:sldId id="350" r:id="rId26"/>
    <p:sldId id="328" r:id="rId27"/>
    <p:sldId id="351" r:id="rId28"/>
    <p:sldId id="348" r:id="rId29"/>
    <p:sldId id="515" r:id="rId30"/>
    <p:sldId id="510" r:id="rId31"/>
    <p:sldId id="320" r:id="rId32"/>
    <p:sldId id="321" r:id="rId33"/>
    <p:sldId id="531" r:id="rId34"/>
    <p:sldId id="349" r:id="rId35"/>
    <p:sldId id="508" r:id="rId36"/>
    <p:sldId id="492" r:id="rId37"/>
    <p:sldId id="322" r:id="rId38"/>
    <p:sldId id="408" r:id="rId39"/>
    <p:sldId id="511" r:id="rId40"/>
    <p:sldId id="503" r:id="rId41"/>
    <p:sldId id="516" r:id="rId42"/>
    <p:sldId id="532" r:id="rId43"/>
    <p:sldId id="533" r:id="rId44"/>
    <p:sldId id="357" r:id="rId45"/>
    <p:sldId id="329" r:id="rId46"/>
    <p:sldId id="520" r:id="rId47"/>
    <p:sldId id="500" r:id="rId48"/>
    <p:sldId id="363" r:id="rId49"/>
    <p:sldId id="333" r:id="rId50"/>
    <p:sldId id="501" r:id="rId51"/>
    <p:sldId id="364" r:id="rId52"/>
    <p:sldId id="488" r:id="rId53"/>
    <p:sldId id="502" r:id="rId54"/>
    <p:sldId id="521" r:id="rId55"/>
    <p:sldId id="487" r:id="rId56"/>
    <p:sldId id="402" r:id="rId57"/>
    <p:sldId id="526" r:id="rId58"/>
    <p:sldId id="527" r:id="rId59"/>
    <p:sldId id="528" r:id="rId60"/>
    <p:sldId id="529" r:id="rId61"/>
    <p:sldId id="518" r:id="rId62"/>
    <p:sldId id="368" r:id="rId63"/>
    <p:sldId id="360" r:id="rId6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 initials=" " lastIdx="1" clrIdx="0"/>
  <p:cmAuthor id="1" name=" Patti Henley" initials="PP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77280" autoAdjust="0"/>
  </p:normalViewPr>
  <p:slideViewPr>
    <p:cSldViewPr snapToGrid="0" snapToObjects="1">
      <p:cViewPr varScale="1">
        <p:scale>
          <a:sx n="51" d="100"/>
          <a:sy n="51" d="100"/>
        </p:scale>
        <p:origin x="-1856"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4T10:37:07.970" idx="3">
    <p:pos x="10" y="10"/>
    <p:text>It may be good to identify teh major tobacco company products - Blu, MarkTen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689BF31D-44BB-7545-BD73-12FB50EA8F70}" type="datetimeFigureOut">
              <a:rPr lang="en-US" smtClean="0"/>
              <a:t>9/19/19</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9F5C81E5-51A0-5547-9E3E-70C0BC38FA7E}" type="slidenum">
              <a:rPr lang="en-US" smtClean="0"/>
              <a:t>‹#›</a:t>
            </a:fld>
            <a:endParaRPr lang="en-US" dirty="0"/>
          </a:p>
        </p:txBody>
      </p:sp>
    </p:spTree>
    <p:extLst>
      <p:ext uri="{BB962C8B-B14F-4D97-AF65-F5344CB8AC3E}">
        <p14:creationId xmlns:p14="http://schemas.microsoft.com/office/powerpoint/2010/main" val="3202293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mayoclinic.org/diseases-conditions/nicotine-dependence/symptoms-causes/syc-20351584"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www.makesmokinghistory.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s://the84.org/uploads/factsheets/FactSheet_OTP.pd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1</a:t>
            </a:fld>
            <a:endParaRPr lang="en-US" dirty="0"/>
          </a:p>
        </p:txBody>
      </p:sp>
    </p:spTree>
    <p:extLst>
      <p:ext uri="{BB962C8B-B14F-4D97-AF65-F5344CB8AC3E}">
        <p14:creationId xmlns:p14="http://schemas.microsoft.com/office/powerpoint/2010/main" val="277706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Nicotine salt- </a:t>
            </a:r>
          </a:p>
          <a:p>
            <a:pPr lvl="0"/>
            <a:r>
              <a:rPr lang="en-US" dirty="0"/>
              <a:t>Seen as safe- major misconception about harms of e-cigarettes among general public. </a:t>
            </a:r>
          </a:p>
          <a:p>
            <a:pPr lvl="0"/>
            <a:r>
              <a:rPr lang="en-US" dirty="0"/>
              <a:t>Also a slightly risky and cool trend among youth</a:t>
            </a:r>
          </a:p>
          <a:p>
            <a:pPr lvl="0"/>
            <a:r>
              <a:rPr lang="en-US" dirty="0"/>
              <a:t>Nicotine buzz &amp; head rush. There’s a reason people enjoy using nicotine products</a:t>
            </a:r>
          </a:p>
          <a:p>
            <a:pPr lvl="0"/>
            <a:r>
              <a:rPr lang="en-US" dirty="0"/>
              <a:t>Continued use because they are addicted</a:t>
            </a:r>
          </a:p>
          <a:p>
            <a:pPr lvl="0"/>
            <a:r>
              <a:rPr lang="en-US" dirty="0"/>
              <a:t>Flavors - tobacco &amp; vaping industry targeting kids. </a:t>
            </a: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12</a:t>
            </a:fld>
            <a:endParaRPr lang="en-US" dirty="0"/>
          </a:p>
        </p:txBody>
      </p:sp>
    </p:spTree>
    <p:extLst>
      <p:ext uri="{BB962C8B-B14F-4D97-AF65-F5344CB8AC3E}">
        <p14:creationId xmlns:p14="http://schemas.microsoft.com/office/powerpoint/2010/main" val="175350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From CATCH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JUUL Pods have an incredibly high nicotine concentration, which puts each puff from a JUUL on par with the nicotine delivered in a puff from a traditional cigarette. This is not the norm for e-cigarettes. In fact, JUULs are more than double the maximum concentration allowed in the European Union, and the sale of JUUL devices was recently banned in Israel because of their remarkably high nicotine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amount of nicotine in a single JUUL Pod is equal to the amount of nicotine found in an entire pack of cigarettes and includes roughly the same number of “puffs” (200).</a:t>
            </a:r>
          </a:p>
        </p:txBody>
      </p:sp>
      <p:sp>
        <p:nvSpPr>
          <p:cNvPr id="4" name="Slide Number Placeholder 3"/>
          <p:cNvSpPr>
            <a:spLocks noGrp="1"/>
          </p:cNvSpPr>
          <p:nvPr>
            <p:ph type="sldNum" sz="quarter" idx="10"/>
          </p:nvPr>
        </p:nvSpPr>
        <p:spPr/>
        <p:txBody>
          <a:bodyPr/>
          <a:lstStyle/>
          <a:p>
            <a:fld id="{0CA23633-9D22-CA4D-890B-2B15E7E452FD}" type="slidenum">
              <a:rPr lang="en-US" smtClean="0"/>
              <a:t>14</a:t>
            </a:fld>
            <a:endParaRPr lang="en-US" dirty="0"/>
          </a:p>
        </p:txBody>
      </p:sp>
    </p:spTree>
    <p:extLst>
      <p:ext uri="{BB962C8B-B14F-4D97-AF65-F5344CB8AC3E}">
        <p14:creationId xmlns:p14="http://schemas.microsoft.com/office/powerpoint/2010/main" val="204187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kern="1200" dirty="0">
                <a:solidFill>
                  <a:schemeClr val="tx1"/>
                </a:solidFill>
                <a:effectLst/>
                <a:latin typeface="+mn-lt"/>
                <a:ea typeface="+mn-ea"/>
                <a:cs typeface="+mn-cs"/>
              </a:rPr>
              <a:t>Talking Points:</a:t>
            </a:r>
          </a:p>
          <a:p>
            <a:pPr fontAlgn="base"/>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As</a:t>
            </a:r>
            <a:r>
              <a:rPr lang="en-US" sz="1100" b="0" i="0" kern="1200" baseline="0" dirty="0">
                <a:solidFill>
                  <a:schemeClr val="tx1"/>
                </a:solidFill>
                <a:effectLst/>
                <a:latin typeface="+mn-lt"/>
                <a:ea typeface="+mn-ea"/>
                <a:cs typeface="+mn-cs"/>
              </a:rPr>
              <a:t> we talked about under the tactic of “sweet,” </a:t>
            </a:r>
            <a:r>
              <a:rPr lang="en-US" sz="1100" b="0" i="0" kern="1200" dirty="0">
                <a:solidFill>
                  <a:schemeClr val="tx1"/>
                </a:solidFill>
                <a:effectLst/>
                <a:latin typeface="+mn-lt"/>
                <a:ea typeface="+mn-ea"/>
                <a:cs typeface="+mn-cs"/>
              </a:rPr>
              <a:t>E-cigarettes and other vaping devices are considered either open or closed systems.  In open systems, the user adds the e-liquid (commonly referred to as e-juice). In closed systems, the user uses pre-filled cartridges or pods.  The vaping devices convert the e-liquids into an inhalable aerosol.</a:t>
            </a:r>
          </a:p>
          <a:p>
            <a:pPr fontAlgn="base"/>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E-liquids/juices come in thousands of flavors including chocolate, cotton candy, fruit punch, gummi bear, banana, peach, lime, and many others. Flavors are often cited as the main reason youth try these products.</a:t>
            </a: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15</a:t>
            </a:fld>
            <a:endParaRPr lang="en-US" dirty="0"/>
          </a:p>
        </p:txBody>
      </p:sp>
    </p:spTree>
    <p:extLst>
      <p:ext uri="{BB962C8B-B14F-4D97-AF65-F5344CB8AC3E}">
        <p14:creationId xmlns:p14="http://schemas.microsoft.com/office/powerpoint/2010/main" val="357359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16</a:t>
            </a:fld>
            <a:endParaRPr lang="en-US" dirty="0"/>
          </a:p>
        </p:txBody>
      </p:sp>
    </p:spTree>
    <p:extLst>
      <p:ext uri="{BB962C8B-B14F-4D97-AF65-F5344CB8AC3E}">
        <p14:creationId xmlns:p14="http://schemas.microsoft.com/office/powerpoint/2010/main" val="1372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endParaRPr lang="en-US" dirty="0"/>
          </a:p>
          <a:p>
            <a:r>
              <a:rPr lang="en-US" dirty="0"/>
              <a:t>Tobacco and vaping</a:t>
            </a:r>
            <a:r>
              <a:rPr lang="en-US" baseline="0" dirty="0"/>
              <a:t> </a:t>
            </a:r>
            <a:r>
              <a:rPr lang="en-US" dirty="0"/>
              <a:t>companies appear to be introducing many new types of e-cigarettes that are sleek, concealable, and modern. </a:t>
            </a:r>
          </a:p>
          <a:p>
            <a:endParaRPr lang="en-US" dirty="0"/>
          </a:p>
          <a:p>
            <a:r>
              <a:rPr lang="en-US" dirty="0"/>
              <a:t>Some vendors state that they can’t keep up with the volume of new e-cigarette products. </a:t>
            </a:r>
          </a:p>
          <a:p>
            <a:endParaRPr lang="en-US" dirty="0"/>
          </a:p>
          <a:p>
            <a:r>
              <a:rPr lang="en-US" dirty="0"/>
              <a:t>Major tobacco companies and independent companies are producing these types of e-cigarettes. </a:t>
            </a:r>
          </a:p>
          <a:p>
            <a:endParaRPr lang="en-US" dirty="0"/>
          </a:p>
          <a:p>
            <a:r>
              <a:rPr lang="en-US" dirty="0"/>
              <a:t>Many of the new e-cigarettes closely resemble the design features of JUUL. In addition to the JUUL style that look like a USB stick, new concealable e-cigarettes have been introduced in additional shapes. </a:t>
            </a:r>
          </a:p>
          <a:p>
            <a:endParaRPr lang="en-US" dirty="0"/>
          </a:p>
          <a:p>
            <a:r>
              <a:rPr lang="en-US" dirty="0"/>
              <a:t>Companies are also now introducing pre-charged, completely disposable e-cigarettes. (From Campaign</a:t>
            </a:r>
            <a:r>
              <a:rPr lang="en-US" baseline="0" dirty="0"/>
              <a:t> for Tobacco-Free Kids)</a:t>
            </a:r>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17</a:t>
            </a:fld>
            <a:endParaRPr lang="en-US" dirty="0"/>
          </a:p>
        </p:txBody>
      </p:sp>
    </p:spTree>
    <p:extLst>
      <p:ext uri="{BB962C8B-B14F-4D97-AF65-F5344CB8AC3E}">
        <p14:creationId xmlns:p14="http://schemas.microsoft.com/office/powerpoint/2010/main" val="4183957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Talking Points:</a:t>
            </a:r>
          </a:p>
          <a:p>
            <a:endParaRPr lang="en-US" sz="1100" dirty="0"/>
          </a:p>
          <a:p>
            <a:r>
              <a:rPr lang="en-US" sz="1200" b="0" i="0" kern="1200" dirty="0">
                <a:solidFill>
                  <a:schemeClr val="tx1"/>
                </a:solidFill>
                <a:effectLst/>
                <a:latin typeface="+mn-lt"/>
                <a:ea typeface="+mn-ea"/>
                <a:cs typeface="+mn-cs"/>
              </a:rPr>
              <a:t>E-cigarettes create an aerosol by using a battery to heat up liquid that usually contains nicotine, flavorings, and other additives. Users inhale this aerosol into their lungs. E-cigarettes can also be used to deliver cannabinoids such as marijuana, and other drugs.</a:t>
            </a:r>
            <a:endParaRPr lang="en-US" sz="1100" baseline="0" dirty="0"/>
          </a:p>
          <a:p>
            <a:endParaRPr lang="en-US" sz="1100" baseline="0" dirty="0"/>
          </a:p>
          <a:p>
            <a:r>
              <a:rPr lang="en-US" sz="1100" baseline="0" dirty="0"/>
              <a:t>Image and language pulled from: https://e-cigarettes.surgeongeneral.gov/getthefacts.html </a:t>
            </a:r>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18</a:t>
            </a:fld>
            <a:endParaRPr lang="en-US" dirty="0"/>
          </a:p>
        </p:txBody>
      </p:sp>
    </p:spTree>
    <p:extLst>
      <p:ext uri="{BB962C8B-B14F-4D97-AF65-F5344CB8AC3E}">
        <p14:creationId xmlns:p14="http://schemas.microsoft.com/office/powerpoint/2010/main" val="218041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dirty="0"/>
              <a:t>E-cigarettes contain pre-filled pods or e-liquids/e-juices the user adds to the device. E-liquids generally consist of propylene glycol, glycerin, water, nicotine, and flavorings. Many of these pods and e-liquids come in fruit and candy flavors that appeal to youth.</a:t>
            </a:r>
          </a:p>
          <a:p>
            <a:pPr fontAlgn="base"/>
            <a:endParaRPr lang="en-US" sz="1100" dirty="0"/>
          </a:p>
          <a:p>
            <a:pPr fontAlgn="base"/>
            <a:r>
              <a:rPr lang="en-US" sz="1100" dirty="0"/>
              <a:t>E-cigarettes produce an aerosol, commonly called vapor, which users inhale from the device and exhale. The aerosol can contain harmful and potentially harmful substances, including:</a:t>
            </a:r>
          </a:p>
          <a:p>
            <a:pPr marL="173422" indent="-173422" fontAlgn="base">
              <a:buFont typeface="Arial" panose="020B0604020202020204" pitchFamily="34" charset="0"/>
              <a:buChar char="•"/>
            </a:pPr>
            <a:r>
              <a:rPr lang="en-US" sz="1100" dirty="0"/>
              <a:t>Nicotine</a:t>
            </a:r>
          </a:p>
          <a:p>
            <a:pPr marL="173422" indent="-173422" fontAlgn="base">
              <a:buFont typeface="Arial" panose="020B0604020202020204" pitchFamily="34" charset="0"/>
              <a:buChar char="•"/>
            </a:pPr>
            <a:r>
              <a:rPr lang="en-US" sz="1100" dirty="0"/>
              <a:t>Ultrafine particles that can be inhaled deep into the lungs</a:t>
            </a:r>
          </a:p>
          <a:p>
            <a:pPr marL="173422" indent="-173422" fontAlgn="base">
              <a:buFont typeface="Arial" panose="020B0604020202020204" pitchFamily="34" charset="0"/>
              <a:buChar char="•"/>
            </a:pPr>
            <a:r>
              <a:rPr lang="en-US" sz="1100" dirty="0"/>
              <a:t>Flavoring such as diacetyl, a chemical linked to a serious lung disease</a:t>
            </a:r>
          </a:p>
          <a:p>
            <a:pPr marL="173422" indent="-173422" fontAlgn="base">
              <a:buFont typeface="Arial" panose="020B0604020202020204" pitchFamily="34" charset="0"/>
              <a:buChar char="•"/>
            </a:pPr>
            <a:r>
              <a:rPr lang="en-US" sz="1100" dirty="0"/>
              <a:t>Volatile organic compounds</a:t>
            </a:r>
          </a:p>
          <a:p>
            <a:pPr marL="173422" indent="-173422" fontAlgn="base">
              <a:buFont typeface="Arial" panose="020B0604020202020204" pitchFamily="34" charset="0"/>
              <a:buChar char="•"/>
            </a:pPr>
            <a:r>
              <a:rPr lang="en-US" sz="1100" dirty="0"/>
              <a:t>Cancer-causing chemicals</a:t>
            </a:r>
          </a:p>
          <a:p>
            <a:pPr marL="173422" indent="-173422" fontAlgn="base">
              <a:buFont typeface="Arial" panose="020B0604020202020204" pitchFamily="34" charset="0"/>
              <a:buChar char="•"/>
            </a:pPr>
            <a:r>
              <a:rPr lang="en-US" sz="1100" dirty="0"/>
              <a:t>Heavy metals such as nickel, tin, and lead</a:t>
            </a:r>
          </a:p>
          <a:p>
            <a:pPr marL="173422" indent="-173422" fontAlgn="base">
              <a:buFont typeface="Arial" panose="020B0604020202020204" pitchFamily="34" charset="0"/>
              <a:buChar char="•"/>
            </a:pPr>
            <a:endParaRPr lang="en-US" sz="1100" dirty="0"/>
          </a:p>
          <a:p>
            <a:pPr lvl="0"/>
            <a:r>
              <a:rPr lang="en-US" dirty="0"/>
              <a:t>E-Cigarettes are so new that we do not have long-term research of health effects of heating and inhaling these chemicals and metals.</a:t>
            </a:r>
          </a:p>
          <a:p>
            <a:pPr lvl="0"/>
            <a:r>
              <a:rPr lang="en-US" dirty="0"/>
              <a:t>We have some research about what happens when you inhale the food flavoring diacetyl – it is associated with causing popcorn lung- a scarring of the lungs- which causes coughing, wheezing, shortness of breath and causes irreversible lung damage. </a:t>
            </a:r>
          </a:p>
          <a:p>
            <a:pPr lvl="0"/>
            <a:r>
              <a:rPr lang="en-US" dirty="0"/>
              <a:t>What we have long-term research on is nicotine- which is specifically harmful for the adolescent brain and highly addictive.</a:t>
            </a:r>
          </a:p>
          <a:p>
            <a:pPr marL="173422" indent="-173422" fontAlgn="base">
              <a:buFont typeface="Arial" panose="020B0604020202020204" pitchFamily="34" charset="0"/>
              <a:buChar char="•"/>
            </a:pPr>
            <a:endParaRPr lang="en-US" sz="1100" dirty="0"/>
          </a:p>
          <a:p>
            <a:pPr marL="173422" indent="-173422" fontAlgn="base">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19</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t>Talking Points:</a:t>
            </a:r>
          </a:p>
          <a:p>
            <a:endParaRPr lang="en-US" altLang="en-US" sz="1100" dirty="0"/>
          </a:p>
          <a:p>
            <a:r>
              <a:rPr lang="en-US" altLang="en-US" sz="1100" dirty="0"/>
              <a:t>Vaping devices and e-cigarettes contain nicotine.  Nicotine is highly addictive.</a:t>
            </a:r>
          </a:p>
          <a:p>
            <a:endParaRPr lang="en-US" altLang="en-US" sz="1100" dirty="0"/>
          </a:p>
          <a:p>
            <a:r>
              <a:rPr lang="en-US" sz="1100" dirty="0"/>
              <a:t>The Food and Drug Administration’s (FDA) Center for Tobacco Products has the authority to regulate the manufacture, import, packaging, labeling, advertising, promotion, sale, and distribution of electronic nicotine delivery systems. The FDA does not have authority to regulate vaping accessories.</a:t>
            </a:r>
          </a:p>
          <a:p>
            <a:endParaRPr lang="en-US" sz="1100" dirty="0"/>
          </a:p>
          <a:p>
            <a:r>
              <a:rPr lang="en-US" sz="1100" dirty="0"/>
              <a:t>The FDA has delayed using its regulatory authority over other areas of e-cigarettes, including the manufacture of e-liquids until 2022. Without manufacturing regulations, people can’t be sure what is in these products.</a:t>
            </a:r>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20</a:t>
            </a:fld>
            <a:endParaRPr lang="en-US" dirty="0"/>
          </a:p>
        </p:txBody>
      </p:sp>
    </p:spTree>
    <p:extLst>
      <p:ext uri="{BB962C8B-B14F-4D97-AF65-F5344CB8AC3E}">
        <p14:creationId xmlns:p14="http://schemas.microsoft.com/office/powerpoint/2010/main" val="2208860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62AD78A2-3FFE-4F0A-9A87-B71D46894744}"/>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xmlns="" id="{10EFFD40-F9E8-4798-94DA-5DCBAE0454EC}"/>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buFont typeface="Arial" panose="020B0604020202020204" pitchFamily="34" charset="0"/>
              <a:buNone/>
              <a:defRPr/>
            </a:pPr>
            <a:r>
              <a:rPr lang="en-US" dirty="0"/>
              <a:t>Emphasize that it is important to prevent youth from using tobacco as they are especially harmed by nicotine. </a:t>
            </a:r>
            <a:endParaRPr lang="en-US" altLang="en-US" dirty="0">
              <a:latin typeface="Arial" pitchFamily="34" charset="0"/>
            </a:endParaRPr>
          </a:p>
          <a:p>
            <a:pPr marL="171450" lvl="2" indent="-171450">
              <a:buFont typeface="Arial" panose="020B0604020202020204" pitchFamily="34" charset="0"/>
              <a:buChar char="•"/>
              <a:defRPr/>
            </a:pPr>
            <a:r>
              <a:rPr lang="en-US" dirty="0"/>
              <a:t>Nicotine can produce structural and chemical changes to the developing brain that interferes with normal development and can make young people vulnerable to future alcohol, tobacco, and other drug addiction and to mental illness. </a:t>
            </a:r>
            <a:endParaRPr lang="en-US" altLang="en-US" dirty="0">
              <a:latin typeface="Arial" pitchFamily="34" charset="0"/>
            </a:endParaRPr>
          </a:p>
          <a:p>
            <a:pPr>
              <a:defRPr/>
            </a:pPr>
            <a:endParaRPr lang="en-US" altLang="en-US" dirty="0">
              <a:latin typeface="Arial" pitchFamily="34" charset="0"/>
            </a:endParaRPr>
          </a:p>
          <a:p>
            <a:pPr>
              <a:defRPr/>
            </a:pPr>
            <a:r>
              <a:rPr lang="en-US" altLang="en-US" dirty="0">
                <a:latin typeface="Arial" pitchFamily="34" charset="0"/>
              </a:rPr>
              <a:t>Be prepared to mention resource on this subject for those who want to know more.  There are many studies out there, but these comments are taken from an interview with Nora </a:t>
            </a:r>
            <a:r>
              <a:rPr lang="en-US" altLang="en-US" dirty="0" err="1">
                <a:latin typeface="Arial" pitchFamily="34" charset="0"/>
              </a:rPr>
              <a:t>Volkow</a:t>
            </a:r>
            <a:r>
              <a:rPr lang="en-US" altLang="en-US" dirty="0">
                <a:latin typeface="Arial" pitchFamily="34" charset="0"/>
              </a:rPr>
              <a:t>, M.D., Director of the National Institute of Drugs at </a:t>
            </a:r>
            <a:r>
              <a:rPr lang="en-US" altLang="en-US" u="sng" dirty="0">
                <a:latin typeface="Arial" pitchFamily="34" charset="0"/>
              </a:rPr>
              <a:t>http://thechallenge.org/14_3_interview.html/</a:t>
            </a:r>
          </a:p>
          <a:p>
            <a:pPr>
              <a:defRPr/>
            </a:pPr>
            <a:endParaRPr lang="en-US" altLang="en-US" dirty="0">
              <a:latin typeface="Arial" pitchFamily="34" charset="0"/>
            </a:endParaRPr>
          </a:p>
          <a:p>
            <a:pPr>
              <a:defRPr/>
            </a:pPr>
            <a:r>
              <a:rPr lang="en-US" altLang="en-US" dirty="0"/>
              <a:t>1. U.S. Department of Health and Human Services. E-Cigarette Use Among Youth and Young Adults: A Report of the Surgeon General—Executive Summary. Atlanta, GA: U.S. Department of Health and Human Services, Centers for Disease Control and Prevention, National Center for Chronic Disease Prevention and Health Promotion, Office on Smoking and Health, 2016.</a:t>
            </a:r>
          </a:p>
          <a:p>
            <a:pPr>
              <a:defRPr/>
            </a:pPr>
            <a:endParaRPr lang="en-US" altLang="en-US" dirty="0">
              <a:latin typeface="Arial" pitchFamily="34" charset="0"/>
            </a:endParaRPr>
          </a:p>
          <a:p>
            <a:pPr>
              <a:defRPr/>
            </a:pPr>
            <a:endParaRPr lang="en-US" altLang="en-US" dirty="0">
              <a:latin typeface="Arial" pitchFamily="34" charset="0"/>
            </a:endParaRPr>
          </a:p>
        </p:txBody>
      </p:sp>
    </p:spTree>
    <p:extLst>
      <p:ext uri="{BB962C8B-B14F-4D97-AF65-F5344CB8AC3E}">
        <p14:creationId xmlns:p14="http://schemas.microsoft.com/office/powerpoint/2010/main" val="161043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According to the Centers for Disease Control and Prevention (CDC), e-cigarettes are not safe for youth, young adults, pregnant women, or adults who do not currently use tobacco products.</a:t>
            </a:r>
          </a:p>
          <a:p>
            <a:endParaRPr lang="en-US" sz="1100" dirty="0"/>
          </a:p>
          <a:p>
            <a:r>
              <a:rPr lang="en-US" sz="1100" dirty="0"/>
              <a:t>According to the Surgeon General, because the brain isn't fully developed until the mid 20s, youth and young adults are uniquely at risk for long-term, long-lasting effects of exposing their developing brains to nicotine.</a:t>
            </a:r>
          </a:p>
          <a:p>
            <a:endParaRPr lang="en-US" sz="1100" dirty="0"/>
          </a:p>
          <a:p>
            <a:r>
              <a:rPr lang="en-US" sz="1100" dirty="0"/>
              <a:t>Risks include: nicotine addiction, mood disorders, and permanent lowering of impulse control.  Nicotine also changes the way synapses are formed, which can harm the parts of the brain that control attention and learning.</a:t>
            </a:r>
          </a:p>
          <a:p>
            <a:endParaRPr lang="en-US" sz="1100" dirty="0"/>
          </a:p>
          <a:p>
            <a:r>
              <a:rPr lang="en-US" sz="1100" dirty="0"/>
              <a:t>Nicotine can also prime the adolescent brain for addiction to other substances.</a:t>
            </a:r>
          </a:p>
          <a:p>
            <a:endParaRPr lang="en-US" sz="1100" dirty="0"/>
          </a:p>
          <a:p>
            <a:r>
              <a:rPr lang="en-US" sz="1100" dirty="0"/>
              <a:t>E-cigarette use among youth and young adults is strongly linked to the use of other tobacco products such as regular cigarettes, cigars, hookah, and smokeless tobacco.</a:t>
            </a:r>
          </a:p>
          <a:p>
            <a:endParaRPr lang="en-US" altLang="en-US" sz="1100" dirty="0"/>
          </a:p>
          <a:p>
            <a:r>
              <a:rPr lang="en-US" altLang="en-US" sz="1100" dirty="0"/>
              <a:t>Due to changes in the brain, quitting is harder for those who start at a young age. Prevention is key.</a:t>
            </a:r>
          </a:p>
          <a:p>
            <a:pPr lvl="1"/>
            <a:r>
              <a:rPr lang="en-US" altLang="en-US" sz="1100" dirty="0"/>
              <a:t> </a:t>
            </a:r>
          </a:p>
          <a:p>
            <a:r>
              <a:rPr lang="en-US" altLang="en-US" sz="1100" b="1" dirty="0"/>
              <a:t>References:</a:t>
            </a:r>
          </a:p>
          <a:p>
            <a:r>
              <a:rPr lang="en-US" altLang="en-US" sz="1100" dirty="0"/>
              <a:t>1. Surgeon General’s Know the Risks: https://e-cigarettes.surgeongeneral.gov/knowtherisks.html </a:t>
            </a:r>
          </a:p>
          <a:p>
            <a:r>
              <a:rPr lang="en-US" altLang="en-US" sz="1100" dirty="0"/>
              <a:t>2. Many published studies have shown this, including: Abreu-Villaca, Y. et al (2003). Short-term adolescent nicotine exposure has immediate and persistent effects on cholinergic systems: Critical periods, patterns of exposure, dose thresholds. Neuropsychopharmocology, 28 pp. 1935-1949</a:t>
            </a:r>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22</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F5C81E5-51A0-5547-9E3E-70C0BC38FA7E}" type="slidenum">
              <a:rPr lang="en-US" smtClean="0"/>
              <a:t>2</a:t>
            </a:fld>
            <a:endParaRPr lang="en-US" dirty="0"/>
          </a:p>
        </p:txBody>
      </p:sp>
    </p:spTree>
    <p:extLst>
      <p:ext uri="{BB962C8B-B14F-4D97-AF65-F5344CB8AC3E}">
        <p14:creationId xmlns:p14="http://schemas.microsoft.com/office/powerpoint/2010/main" val="1782016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***From CATCH</a:t>
            </a:r>
          </a:p>
          <a:p>
            <a:r>
              <a:rPr lang="en-US" sz="1200" b="0" i="0" kern="1200" dirty="0">
                <a:solidFill>
                  <a:schemeClr val="tx1"/>
                </a:solidFill>
                <a:effectLst/>
                <a:latin typeface="+mn-lt"/>
                <a:ea typeface="+mn-ea"/>
                <a:cs typeface="+mn-cs"/>
              </a:rPr>
              <a:t>These graphics from the National Institutes of Health illustrate some of the points we discussed in the previous slide. The top chart shows E-cigarette use among teens as a predictor of future use of traditional tobacco products, including cigarettes, cigars, and hookahs. 30.7 percent of teen E-Cigarette users started smoking within 6 months while 8.1 percent of non-users started smoking.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second figure shows the knowledge gap that students have about e-juice ingredients. What we see is not just that 13.7% of teens “Don’t Know” what’s in their E-Cigarette, 66% believe it is </a:t>
            </a:r>
            <a:r>
              <a:rPr lang="en-US" sz="1200" b="0" i="1" kern="1200" dirty="0">
                <a:solidFill>
                  <a:schemeClr val="tx1"/>
                </a:solidFill>
                <a:effectLst/>
                <a:latin typeface="+mn-lt"/>
                <a:ea typeface="+mn-ea"/>
                <a:cs typeface="+mn-cs"/>
              </a:rPr>
              <a:t>just</a:t>
            </a:r>
            <a:r>
              <a:rPr lang="en-US" sz="1200" b="0" i="0" kern="1200" dirty="0">
                <a:solidFill>
                  <a:schemeClr val="tx1"/>
                </a:solidFill>
                <a:effectLst/>
                <a:latin typeface="+mn-lt"/>
                <a:ea typeface="+mn-ea"/>
                <a:cs typeface="+mn-cs"/>
              </a:rPr>
              <a:t> flavoring. As we learned earlier, there are many different chemicals in E-Cigarette vapor, and more often than not there is nicotine. According to the Truth Initiative, 99% of E-Cigarettes sold in 2015 contained nicotine. Manufacturers don’t have to label or report the ingredients, so users don’t know what’s actually in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National Institute on Drug Abuse; National Institutes of Health; U.S. Department of Health and Human Services</a:t>
            </a:r>
          </a:p>
          <a:p>
            <a:r>
              <a:rPr lang="en-US" dirty="0"/>
              <a:t>https://www.drugabuse.gov/related-topics/trends-statistics/infographics/teens-e-cigarettes</a:t>
            </a:r>
          </a:p>
        </p:txBody>
      </p:sp>
      <p:sp>
        <p:nvSpPr>
          <p:cNvPr id="4" name="Slide Number Placeholder 3"/>
          <p:cNvSpPr>
            <a:spLocks noGrp="1"/>
          </p:cNvSpPr>
          <p:nvPr>
            <p:ph type="sldNum" sz="quarter" idx="10"/>
          </p:nvPr>
        </p:nvSpPr>
        <p:spPr/>
        <p:txBody>
          <a:bodyPr/>
          <a:lstStyle/>
          <a:p>
            <a:fld id="{0CA23633-9D22-CA4D-890B-2B15E7E452FD}" type="slidenum">
              <a:rPr lang="en-US" smtClean="0"/>
              <a:t>23</a:t>
            </a:fld>
            <a:endParaRPr lang="en-US" dirty="0"/>
          </a:p>
        </p:txBody>
      </p:sp>
    </p:spTree>
    <p:extLst>
      <p:ext uri="{BB962C8B-B14F-4D97-AF65-F5344CB8AC3E}">
        <p14:creationId xmlns:p14="http://schemas.microsoft.com/office/powerpoint/2010/main" val="1971818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According to the Centers for Disease Control and Prevention, </a:t>
            </a:r>
            <a:r>
              <a:rPr lang="en-US" sz="1100" i="1" dirty="0"/>
              <a:t>e-cigarettes are not safe for youth, young adults, pregnant women, or adults who do not currently use tobacco products.</a:t>
            </a:r>
          </a:p>
          <a:p>
            <a:endParaRPr lang="en-US" sz="1100" i="1" dirty="0"/>
          </a:p>
          <a:p>
            <a:r>
              <a:rPr lang="en-US" sz="1100" dirty="0"/>
              <a:t>Additional research is needed to help understand long-term health effects of e-cigarette use.</a:t>
            </a:r>
          </a:p>
          <a:p>
            <a:endParaRPr lang="en-US" sz="1100" dirty="0"/>
          </a:p>
          <a:p>
            <a:r>
              <a:rPr lang="en-US" sz="1100" dirty="0"/>
              <a:t>E-cigarettes contain nicotine. Nicotine is a highly addictive substance.</a:t>
            </a:r>
            <a:endParaRPr lang="en-US" sz="1100" i="1" dirty="0"/>
          </a:p>
          <a:p>
            <a:endParaRPr lang="en-US" sz="1100" dirty="0"/>
          </a:p>
          <a:p>
            <a:r>
              <a:rPr lang="en-US" sz="1100" dirty="0"/>
              <a:t>According the Surgeon General, the aerosol from e-cigarettes is not harmless. It can contain harmful and potentially harmful chemicals, including nicotine; ultrafine particles that can be inhaled deep into the lungs; flavoring such diacetyl, a chemical linked to a serious lung disease; volatile organic compounds such as benzene, which is found in car exhaust; and heavy metals, such as nickel, tin, and lead.</a:t>
            </a:r>
          </a:p>
          <a:p>
            <a:endParaRPr lang="en-US" sz="1100" dirty="0"/>
          </a:p>
          <a:p>
            <a:r>
              <a:rPr lang="en-US" sz="1100" b="1" dirty="0"/>
              <a:t>OTHER HARMS</a:t>
            </a:r>
          </a:p>
          <a:p>
            <a:pPr fontAlgn="base"/>
            <a:r>
              <a:rPr lang="en-US" sz="1100" dirty="0"/>
              <a:t>Due to nicotine content, e-liquids are dangerous to small children and pets. The Massachusetts Attorney General requires that nicotine liquid and gel be sold in appropriate child-resistant packaging.</a:t>
            </a:r>
          </a:p>
          <a:p>
            <a:pPr fontAlgn="base"/>
            <a:r>
              <a:rPr lang="en-US" sz="1100" dirty="0"/>
              <a:t>Defective e-cigarette batteries have caused fires and explosions, some of which have resulted in serious injuries.</a:t>
            </a:r>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24</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Talking Points:</a:t>
            </a:r>
          </a:p>
          <a:p>
            <a:endParaRPr lang="en-US" sz="1100" dirty="0"/>
          </a:p>
          <a:p>
            <a:r>
              <a:rPr lang="en-US" sz="1100" dirty="0"/>
              <a:t>Many people specifically ask if e-cigarettes can be used to vape marijuana.  The answer is yes.</a:t>
            </a:r>
          </a:p>
          <a:p>
            <a:endParaRPr lang="en-US" sz="1100" dirty="0"/>
          </a:p>
          <a:p>
            <a:r>
              <a:rPr lang="en-US" sz="1100" dirty="0"/>
              <a:t>Marijuana can be vaped in open systems, that require the user to add the e-juice</a:t>
            </a:r>
          </a:p>
          <a:p>
            <a:endParaRPr lang="en-US" sz="1100" dirty="0"/>
          </a:p>
          <a:p>
            <a:r>
              <a:rPr lang="en-US" sz="1100" dirty="0"/>
              <a:t>Closed systems (those that use pre-filled pods) can also be altered to vape substances other than nicotine.</a:t>
            </a: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25</a:t>
            </a:fld>
            <a:endParaRPr lang="en-US" dirty="0"/>
          </a:p>
        </p:txBody>
      </p:sp>
    </p:spTree>
    <p:extLst>
      <p:ext uri="{BB962C8B-B14F-4D97-AF65-F5344CB8AC3E}">
        <p14:creationId xmlns:p14="http://schemas.microsoft.com/office/powerpoint/2010/main" val="1921505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You might also observe signs of nicotine addiction, which could include leaving the class frequently (students feeling a need to use nicotine) and symptoms of withdrawal when they have gone long periods without vaping such anxiety, irritability, restlessness, difficulty concentrating, depressed mood, frustration, and anger (source</a:t>
            </a:r>
            <a:r>
              <a:rPr lang="en-US" sz="1100" u="sng" dirty="0">
                <a:hlinkClick r:id="rId3"/>
              </a:rPr>
              <a:t>: Mayo Clinic</a:t>
            </a:r>
            <a:r>
              <a:rPr lang="en-US" sz="1100" dirty="0"/>
              <a:t>))</a:t>
            </a:r>
          </a:p>
        </p:txBody>
      </p:sp>
      <p:sp>
        <p:nvSpPr>
          <p:cNvPr id="4" name="Slide Number Placeholder 3"/>
          <p:cNvSpPr>
            <a:spLocks noGrp="1"/>
          </p:cNvSpPr>
          <p:nvPr>
            <p:ph type="sldNum" sz="quarter" idx="10"/>
          </p:nvPr>
        </p:nvSpPr>
        <p:spPr/>
        <p:txBody>
          <a:bodyPr/>
          <a:lstStyle/>
          <a:p>
            <a:fld id="{9F5C81E5-51A0-5547-9E3E-70C0BC38FA7E}" type="slidenum">
              <a:rPr lang="en-US" smtClean="0"/>
              <a:t>26</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tobacco and vaping industries spends millions of dollars targeting youth. </a:t>
            </a:r>
          </a:p>
          <a:p>
            <a:endParaRPr lang="en-US" sz="1100" dirty="0"/>
          </a:p>
          <a:p>
            <a:r>
              <a:rPr lang="en-US" sz="1100" dirty="0"/>
              <a:t>They want to get youth hooked to make them lifelong customers.</a:t>
            </a:r>
          </a:p>
          <a:p>
            <a:endParaRPr lang="en-US" sz="1100" dirty="0"/>
          </a:p>
          <a:p>
            <a:r>
              <a:rPr lang="en-US" sz="1100" dirty="0"/>
              <a:t>In this graph you can see how as e-cigarette advertising increases, so does youth use!</a:t>
            </a:r>
          </a:p>
        </p:txBody>
      </p:sp>
      <p:sp>
        <p:nvSpPr>
          <p:cNvPr id="4" name="Slide Number Placeholder 3"/>
          <p:cNvSpPr>
            <a:spLocks noGrp="1"/>
          </p:cNvSpPr>
          <p:nvPr>
            <p:ph type="sldNum" sz="quarter" idx="10"/>
          </p:nvPr>
        </p:nvSpPr>
        <p:spPr/>
        <p:txBody>
          <a:bodyPr/>
          <a:lstStyle/>
          <a:p>
            <a:fld id="{9F5C81E5-51A0-5547-9E3E-70C0BC38FA7E}" type="slidenum">
              <a:rPr lang="en-US" smtClean="0"/>
              <a:t>28</a:t>
            </a:fld>
            <a:endParaRPr lang="en-US" dirty="0"/>
          </a:p>
        </p:txBody>
      </p:sp>
    </p:spTree>
    <p:extLst>
      <p:ext uri="{BB962C8B-B14F-4D97-AF65-F5344CB8AC3E}">
        <p14:creationId xmlns:p14="http://schemas.microsoft.com/office/powerpoint/2010/main" val="112029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tobacco industry has a history of targeting groups of people to make them new customers. This is nothing new – the tobacco and vaping industries are using the same tactics with these new and emerging products.</a:t>
            </a:r>
          </a:p>
          <a:p>
            <a:endParaRPr lang="en-US" sz="1100" dirty="0"/>
          </a:p>
          <a:p>
            <a:pPr lvl="0"/>
            <a:r>
              <a:rPr lang="en-US" sz="1100" dirty="0"/>
              <a:t>The tobacco and vaping industry know that people are most susceptible to nicotine addiction in their teens. There are public documents from the tobacco industry saying this. </a:t>
            </a:r>
          </a:p>
          <a:p>
            <a:pPr lvl="0"/>
            <a:r>
              <a:rPr lang="en-US" sz="1100" dirty="0"/>
              <a:t>E-Cigarettes and flavored tobacco products are undermining the nations efforts to reduce youth tobacco use- and they’re putting a new generation of kids at risk of nicotine addiction and negative health effects. </a:t>
            </a:r>
          </a:p>
          <a:p>
            <a:endParaRPr lang="en-US" sz="1100" dirty="0"/>
          </a:p>
          <a:p>
            <a:endParaRPr lang="en-US" sz="1100" dirty="0"/>
          </a:p>
          <a:p>
            <a:r>
              <a:rPr lang="en-US" altLang="en-US" sz="1100" dirty="0"/>
              <a:t>They’re targeting kids with products that are sweet, cheap, and easy to get.</a:t>
            </a:r>
          </a:p>
        </p:txBody>
      </p:sp>
      <p:sp>
        <p:nvSpPr>
          <p:cNvPr id="4" name="Slide Number Placeholder 3"/>
          <p:cNvSpPr>
            <a:spLocks noGrp="1"/>
          </p:cNvSpPr>
          <p:nvPr>
            <p:ph type="sldNum" sz="quarter" idx="10"/>
          </p:nvPr>
        </p:nvSpPr>
        <p:spPr/>
        <p:txBody>
          <a:bodyPr/>
          <a:lstStyle/>
          <a:p>
            <a:fld id="{9F5C81E5-51A0-5547-9E3E-70C0BC38FA7E}" type="slidenum">
              <a:rPr lang="en-US" smtClean="0"/>
              <a:t>31</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t>The first tactic is sweet. </a:t>
            </a:r>
          </a:p>
          <a:p>
            <a:pPr>
              <a:defRPr/>
            </a:pPr>
            <a:endParaRPr lang="en-US" sz="1100" dirty="0"/>
          </a:p>
          <a:p>
            <a:r>
              <a:rPr lang="en-US" altLang="en-US" sz="1100" dirty="0">
                <a:latin typeface="Helvetica" pitchFamily="-84" charset="0"/>
              </a:rPr>
              <a:t>According to the FDA (Food and Drug Administration), flavored tobacco products </a:t>
            </a:r>
            <a:r>
              <a:rPr lang="en-US" altLang="en-US" sz="1100" b="1" dirty="0">
                <a:latin typeface="Helvetica" pitchFamily="-84" charset="0"/>
              </a:rPr>
              <a:t>appeal to youth. </a:t>
            </a:r>
            <a:r>
              <a:rPr lang="en-US" altLang="en-US" sz="1100" dirty="0">
                <a:latin typeface="Helvetica" pitchFamily="-84" charset="0"/>
              </a:rPr>
              <a:t>Tobacco industry documents show that companies designed flavored cigarettes with kids in mind. That’s why the FDA made it illegal to sell flavored cigarettes (except for menthol) in 2009. But that action excluded other tobacco products such as cigars, chewing tobacco or other emerging products such as e-cigarettes. </a:t>
            </a:r>
          </a:p>
          <a:p>
            <a:pPr>
              <a:defRPr/>
            </a:pPr>
            <a:endParaRPr lang="en-US" sz="1100" dirty="0"/>
          </a:p>
          <a:p>
            <a:r>
              <a:rPr lang="fr-FR" sz="1100" dirty="0"/>
              <a:t>E-cigarettes contain pre-filled pods or e-liquids/e-juices </a:t>
            </a:r>
            <a:r>
              <a:rPr lang="en-US" sz="1100" dirty="0"/>
              <a:t>the user adds to the device. E-liquids generally consist of propylene glycol, glycerin, water, nicotine, and flavorings. Many of these pods and e-liquids come in fruit and candy flavors that appeal to youth.</a:t>
            </a:r>
          </a:p>
          <a:p>
            <a:pPr>
              <a:defRPr/>
            </a:pPr>
            <a:endParaRPr lang="en-US" sz="1100" dirty="0"/>
          </a:p>
          <a:p>
            <a:pPr>
              <a:defRPr/>
            </a:pPr>
            <a:r>
              <a:rPr lang="en-US" sz="1100" dirty="0"/>
              <a:t>E-liquids come in flavors such as chocolate, cotton candy, fruit punch, etc. </a:t>
            </a:r>
          </a:p>
          <a:p>
            <a:pPr>
              <a:defRPr/>
            </a:pPr>
            <a:endParaRPr lang="en-US" sz="1100" dirty="0"/>
          </a:p>
          <a:p>
            <a:pPr>
              <a:defRPr/>
            </a:pPr>
            <a:r>
              <a:rPr lang="en-US" sz="1100" dirty="0"/>
              <a:t>There are thousands of flavors to pick from.</a:t>
            </a:r>
          </a:p>
          <a:p>
            <a:endParaRPr lang="en-US" sz="1100" dirty="0">
              <a:latin typeface="Helvetica" pitchFamily="-84" charset="0"/>
            </a:endParaRPr>
          </a:p>
          <a:p>
            <a:r>
              <a:rPr lang="en-US" sz="1100" dirty="0">
                <a:latin typeface="Helvetica" pitchFamily="-84" charset="0"/>
              </a:rPr>
              <a:t>Some cities and towns across Massachusetts have local policies in place to restrict the sale of flavored tobacco products to adult-only retail establishments such as tobacconists or vape shops.  This policy removes flavored products from corner stores, convenience stores, gas stations, bodegas, and other places youth frequent.  (Note: Does your city/town have this restriction in place?  To find out, contact your local board of health.)</a:t>
            </a:r>
          </a:p>
          <a:p>
            <a:endParaRPr lang="en-US" sz="1100" dirty="0">
              <a:latin typeface="Helvetica" pitchFamily="-84" charset="0"/>
            </a:endParaRPr>
          </a:p>
          <a:p>
            <a:endParaRPr lang="en-US" sz="1100" dirty="0"/>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32</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the U.S., more than </a:t>
            </a:r>
            <a:r>
              <a:rPr lang="en-US" sz="1100" b="1" dirty="0"/>
              <a:t>four out of five young adults</a:t>
            </a:r>
            <a:r>
              <a:rPr lang="en-US" sz="1100" dirty="0"/>
              <a:t> ages 18 to 24 who have ever used tobacco reported that their first product was flavored.</a:t>
            </a:r>
          </a:p>
          <a:p>
            <a:endParaRPr lang="en-US" sz="1100" dirty="0"/>
          </a:p>
          <a:p>
            <a:r>
              <a:rPr lang="en-US" sz="1100" b="1" dirty="0"/>
              <a:t>Flavored tobacco product use is higher in younger adults than in older adults.</a:t>
            </a:r>
            <a:r>
              <a:rPr lang="en-US" sz="1100" dirty="0"/>
              <a:t> Nearly three-quarters of young adult current tobacco users report flavored tobacco use, compared to just 28.6 percent of adults over 65.</a:t>
            </a:r>
          </a:p>
          <a:p>
            <a:endParaRPr lang="en-US" sz="1100" dirty="0"/>
          </a:p>
          <a:p>
            <a:r>
              <a:rPr lang="en-US" sz="1100" dirty="0"/>
              <a:t>National data found on: https://truthinitiative.org/news/flavored-tobacco-use-among-youth-and-young-adults </a:t>
            </a:r>
          </a:p>
        </p:txBody>
      </p:sp>
      <p:sp>
        <p:nvSpPr>
          <p:cNvPr id="4" name="Slide Number Placeholder 3"/>
          <p:cNvSpPr>
            <a:spLocks noGrp="1"/>
          </p:cNvSpPr>
          <p:nvPr>
            <p:ph type="sldNum" sz="quarter" idx="10"/>
          </p:nvPr>
        </p:nvSpPr>
        <p:spPr/>
        <p:txBody>
          <a:bodyPr/>
          <a:lstStyle/>
          <a:p>
            <a:fld id="{9F5C81E5-51A0-5547-9E3E-70C0BC38FA7E}" type="slidenum">
              <a:rPr lang="en-US" smtClean="0"/>
              <a:t>34</a:t>
            </a:fld>
            <a:endParaRPr lang="en-US" dirty="0"/>
          </a:p>
        </p:txBody>
      </p:sp>
    </p:spTree>
    <p:extLst>
      <p:ext uri="{BB962C8B-B14F-4D97-AF65-F5344CB8AC3E}">
        <p14:creationId xmlns:p14="http://schemas.microsoft.com/office/powerpoint/2010/main" val="2683890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55537305-91F0-45E1-AE0B-39A5F53D4C3B}"/>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xmlns="" id="{5E180AE8-2E41-4F80-A969-5FBB611CA0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xmlns="" id="{DF63584A-88BE-4C1A-9B8E-BBDE2F868D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ea typeface="MS PGothic" panose="020B0600070205080204" pitchFamily="34" charset="-128"/>
              </a:defRPr>
            </a:lvl1pPr>
            <a:lvl2pPr marL="742950" indent="-285750" defTabSz="923925">
              <a:defRPr>
                <a:solidFill>
                  <a:schemeClr val="tx1"/>
                </a:solidFill>
                <a:latin typeface="Tahoma" panose="020B0604030504040204" pitchFamily="34" charset="0"/>
                <a:ea typeface="MS PGothic" panose="020B0600070205080204" pitchFamily="34" charset="-128"/>
              </a:defRPr>
            </a:lvl2pPr>
            <a:lvl3pPr marL="1143000" indent="-228600" defTabSz="923925">
              <a:defRPr>
                <a:solidFill>
                  <a:schemeClr val="tx1"/>
                </a:solidFill>
                <a:latin typeface="Tahoma" panose="020B0604030504040204" pitchFamily="34" charset="0"/>
                <a:ea typeface="MS PGothic" panose="020B0600070205080204" pitchFamily="34" charset="-128"/>
              </a:defRPr>
            </a:lvl3pPr>
            <a:lvl4pPr marL="1600200" indent="-228600" defTabSz="923925">
              <a:defRPr>
                <a:solidFill>
                  <a:schemeClr val="tx1"/>
                </a:solidFill>
                <a:latin typeface="Tahoma" panose="020B0604030504040204" pitchFamily="34" charset="0"/>
                <a:ea typeface="MS PGothic" panose="020B0600070205080204" pitchFamily="34" charset="-128"/>
              </a:defRPr>
            </a:lvl4pPr>
            <a:lvl5pPr marL="2057400" indent="-228600" defTabSz="923925">
              <a:defRPr>
                <a:solidFill>
                  <a:schemeClr val="tx1"/>
                </a:solidFill>
                <a:latin typeface="Tahom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B53F08D1-741C-4E68-93FD-E098CDDBF3D5}" type="slidenum">
              <a:rPr lang="en-US" altLang="en-US" smtClean="0">
                <a:latin typeface="Arial" panose="020B0604020202020204" pitchFamily="34" charset="0"/>
              </a:rPr>
              <a:pPr/>
              <a:t>36</a:t>
            </a:fld>
            <a:endParaRPr lang="en-US" altLang="en-US">
              <a:latin typeface="Arial" panose="020B0604020202020204" pitchFamily="34" charset="0"/>
            </a:endParaRPr>
          </a:p>
        </p:txBody>
      </p:sp>
    </p:spTree>
    <p:extLst>
      <p:ext uri="{BB962C8B-B14F-4D97-AF65-F5344CB8AC3E}">
        <p14:creationId xmlns:p14="http://schemas.microsoft.com/office/powerpoint/2010/main" val="294253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altLang="en-US" sz="1100" dirty="0"/>
              <a:t>The industries use low prices, coupons, and sales or specials to make their products cheap. </a:t>
            </a:r>
          </a:p>
          <a:p>
            <a:endParaRPr lang="en-US" altLang="en-US" sz="1100" dirty="0"/>
          </a:p>
          <a:p>
            <a:r>
              <a:rPr lang="en-US" altLang="en-US" sz="1100" dirty="0"/>
              <a:t>Sometimes the starter kits seem costly at first, but the pods that deliver nicotine are competitively priced with other tobacco products.</a:t>
            </a:r>
          </a:p>
          <a:p>
            <a:endParaRPr lang="en-US" altLang="en-US" sz="1100" dirty="0"/>
          </a:p>
          <a:p>
            <a:pPr>
              <a:defRPr/>
            </a:pPr>
            <a:r>
              <a:rPr lang="en-US" sz="1100" dirty="0"/>
              <a:t>Youth are more likely to buy when the price is low, and less likely to buy when it is high. This is why youth cigarette smoking has dropped in the past when there have been tax increases.*</a:t>
            </a:r>
            <a:endParaRPr lang="en-US" altLang="en-US" sz="1100" dirty="0"/>
          </a:p>
          <a:p>
            <a:pPr defTabSz="462458">
              <a:defRPr/>
            </a:pPr>
            <a:r>
              <a:rPr lang="en-US" altLang="en-US" sz="1100" dirty="0"/>
              <a:t>*Chaloupka, F., “Macro-Social Influences: The Effects of Prices and Tobacco Control Policies on the Demand for Tobacco Products," </a:t>
            </a:r>
            <a:r>
              <a:rPr lang="en-US" altLang="en-US" sz="1100" i="1" dirty="0"/>
              <a:t>Nicotine and Tobacco Research</a:t>
            </a:r>
            <a:r>
              <a:rPr lang="en-US" altLang="en-US" sz="1100" dirty="0"/>
              <a:t>, 1999; and others.</a:t>
            </a:r>
          </a:p>
          <a:p>
            <a:endParaRPr lang="en-US" altLang="en-US" sz="1100" dirty="0"/>
          </a:p>
          <a:p>
            <a:r>
              <a:rPr lang="en-US" altLang="en-US" sz="1100" dirty="0"/>
              <a:t>Other tobacco products such as flavored cigars can often be found at inexpensive prices.</a:t>
            </a:r>
          </a:p>
          <a:p>
            <a:endParaRPr lang="en-US" altLang="en-US" sz="1100" dirty="0"/>
          </a:p>
          <a:p>
            <a:r>
              <a:rPr lang="en-US" altLang="en-US" sz="1100" dirty="0"/>
              <a:t>Anecdotally, we hear that youth may share a device or pods/e-juices to cut down on the cost.</a:t>
            </a:r>
          </a:p>
          <a:p>
            <a:endParaRPr lang="en-US" altLang="en-US" sz="1100" dirty="0"/>
          </a:p>
          <a:p>
            <a:r>
              <a:rPr lang="en-US" sz="1100" dirty="0"/>
              <a:t>Some cities and towns across Massachusetts have local policies in place to restrict the sale of cheap, single cigars.  The policy sets a minimum price and package size for cigars.  (Note: Does your city/town have this policy in place?  To find out, contact your local board of health.)</a:t>
            </a:r>
          </a:p>
        </p:txBody>
      </p:sp>
      <p:sp>
        <p:nvSpPr>
          <p:cNvPr id="4" name="Slide Number Placeholder 3"/>
          <p:cNvSpPr>
            <a:spLocks noGrp="1"/>
          </p:cNvSpPr>
          <p:nvPr>
            <p:ph type="sldNum" sz="quarter" idx="10"/>
          </p:nvPr>
        </p:nvSpPr>
        <p:spPr/>
        <p:txBody>
          <a:bodyPr/>
          <a:lstStyle/>
          <a:p>
            <a:fld id="{9F5C81E5-51A0-5547-9E3E-70C0BC38FA7E}" type="slidenum">
              <a:rPr lang="en-US" smtClean="0"/>
              <a:t>37</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3</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4E573CA3-BD67-4CCA-B546-4DCE8AFFF432}"/>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xmlns="" id="{94258A25-689B-49DC-98F0-54EB75227B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2012 Surgeon General’s report, Preventing Tobacco Use Among Youth and Young Adults, stated, “Federal, state, and local taxes that raise prices on tobacco products improve public health by reducing initiation, prevalence, and intensity of smoking among young people. Comprehensive reviews of the literature on the effect of price on tobacco consumption estimate a 3–5% reduction in overall cigarettes consumed as a result of a 10% increase in cigarette prices, and youth and young adults have proven to be even more responsive than adults to higher cigarette prices.”  </a:t>
            </a:r>
          </a:p>
          <a:p>
            <a:endParaRPr lang="en-US" altLang="en-US" dirty="0">
              <a:latin typeface="Arial" panose="020B0604020202020204" pitchFamily="34" charset="0"/>
            </a:endParaRPr>
          </a:p>
          <a:p>
            <a:r>
              <a:rPr lang="en-US" altLang="en-US" dirty="0">
                <a:latin typeface="Arial" panose="020B0604020202020204" pitchFamily="34" charset="0"/>
              </a:rPr>
              <a:t>Source: HHS, Preventing Tobacco Use Among Youth and Young Adults: A Report of the Surgeon General, 2012, </a:t>
            </a:r>
          </a:p>
          <a:p>
            <a:r>
              <a:rPr lang="en-US" altLang="en-US" dirty="0">
                <a:latin typeface="Arial" panose="020B0604020202020204" pitchFamily="34" charset="0"/>
              </a:rPr>
              <a:t>http://www.surgeongeneral.gov/library/reports/preventing-youth-tobacco-use/full-report.pdf</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3108260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Talking Points:</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E-cigarettes are sold in many places including convenience stores, corner stores, gas stations, vape shops, and online. T</a:t>
            </a:r>
            <a:r>
              <a:rPr lang="en-US" sz="1100" b="0" i="0" kern="1200" dirty="0">
                <a:solidFill>
                  <a:schemeClr val="tx1"/>
                </a:solidFill>
                <a:effectLst/>
                <a:latin typeface="+mn-lt"/>
                <a:ea typeface="+mn-ea"/>
                <a:cs typeface="+mn-cs"/>
              </a:rPr>
              <a:t>hese </a:t>
            </a:r>
            <a:r>
              <a:rPr lang="en-US" sz="1100" b="1" i="0" kern="1200" dirty="0">
                <a:solidFill>
                  <a:schemeClr val="tx1"/>
                </a:solidFill>
                <a:effectLst/>
                <a:latin typeface="+mn-lt"/>
                <a:ea typeface="+mn-ea"/>
                <a:cs typeface="+mn-cs"/>
              </a:rPr>
              <a:t>flavored products are often found on counter tops, or next to candy displays</a:t>
            </a:r>
            <a:r>
              <a:rPr lang="en-US" sz="1100" b="0" i="0" kern="1200" dirty="0">
                <a:solidFill>
                  <a:schemeClr val="tx1"/>
                </a:solidFill>
                <a:effectLst/>
                <a:latin typeface="+mn-lt"/>
                <a:ea typeface="+mn-ea"/>
                <a:cs typeface="+mn-cs"/>
              </a:rPr>
              <a:t>, where</a:t>
            </a:r>
            <a:r>
              <a:rPr lang="en-US" sz="1100" b="0" i="0" kern="1200" baseline="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they are visible and easily accessible to youth.</a:t>
            </a:r>
            <a:endParaRPr lang="en-US" sz="1100" b="0" i="0" u="none" strike="noStrike" kern="1200" baseline="0" dirty="0">
              <a:solidFill>
                <a:schemeClr val="tx1"/>
              </a:solidFill>
              <a:latin typeface="+mn-lt"/>
              <a:ea typeface="+mn-ea"/>
              <a:cs typeface="+mn-cs"/>
            </a:endParaRP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Just like other tobacco and nicotine products, youth may get e-cigarettes from many sources. Youth who use these devices may not purchase them directly from a retailer; they may have access to e-cigarettes through friends who vape or from online stores that accept gift cards, for example.</a:t>
            </a:r>
            <a:endParaRPr lang="en-US" altLang="en-US" sz="1100" baseline="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100" dirty="0">
              <a:latin typeface="+mn-lt"/>
              <a:cs typeface="Helvetica"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dirty="0">
                <a:latin typeface="+mn-lt"/>
                <a:cs typeface="Helvetica" pitchFamily="-84" charset="0"/>
              </a:rPr>
              <a:t>This availability sends the message that these products are normal and fine – and availability leads to impulse buys.</a:t>
            </a:r>
            <a:r>
              <a:rPr lang="en-US" altLang="en-US" sz="1100" baseline="0" dirty="0">
                <a:latin typeface="+mn-lt"/>
                <a:cs typeface="Helvetica" pitchFamily="-84" charset="0"/>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100" baseline="0" dirty="0">
              <a:latin typeface="+mn-lt"/>
              <a:cs typeface="Helvetica"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baseline="0" dirty="0">
                <a:latin typeface="+mn-lt"/>
                <a:cs typeface="Helvetica" pitchFamily="-84" charset="0"/>
              </a:rPr>
              <a:t>The more you see them, the more likely you are to buy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100" baseline="0" dirty="0">
              <a:latin typeface="+mn-lt"/>
              <a:cs typeface="Helvetica"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dirty="0">
                <a:latin typeface="+mn-lt"/>
                <a:cs typeface="Helvetica" pitchFamily="-84" charset="0"/>
              </a:rPr>
              <a:t>Research shows that kids who shop at stores with tobacco two or more times a week are 64% more likely to start smoking than their peers who don’t.</a:t>
            </a:r>
            <a:r>
              <a:rPr lang="en-US" altLang="en-US" sz="1100" baseline="30000" dirty="0">
                <a:latin typeface="+mn-lt"/>
                <a:cs typeface="Helvetica" pitchFamily="-84" charset="0"/>
              </a:rPr>
              <a:t>*</a:t>
            </a:r>
            <a:endParaRPr lang="en-US" altLang="en-US" sz="1100" dirty="0">
              <a:latin typeface="+mn-lt"/>
              <a:cs typeface="Helvetica"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sz="1100" dirty="0">
                <a:latin typeface="+mn-lt"/>
              </a:rPr>
              <a:t>(*Henriksen, Schleicher, </a:t>
            </a:r>
            <a:r>
              <a:rPr lang="en-US" altLang="en-US" sz="1100" dirty="0" err="1">
                <a:latin typeface="+mn-lt"/>
              </a:rPr>
              <a:t>Feighery</a:t>
            </a:r>
            <a:r>
              <a:rPr lang="en-US" altLang="en-US" sz="1100" dirty="0">
                <a:latin typeface="+mn-lt"/>
              </a:rPr>
              <a:t> and Fortmann. A Longitudinal</a:t>
            </a:r>
            <a:r>
              <a:rPr lang="en-US" altLang="en-US" sz="1100" baseline="0" dirty="0">
                <a:latin typeface="+mn-lt"/>
              </a:rPr>
              <a:t> Study of Exposure to Retail Cigarette Advertising and Smoking Initiation. </a:t>
            </a:r>
            <a:r>
              <a:rPr lang="en-US" altLang="en-US" sz="1100" i="1" dirty="0">
                <a:latin typeface="+mn-lt"/>
              </a:rPr>
              <a:t>Pediatrics: The Official Journal of the American Academy of Pediatrics</a:t>
            </a:r>
            <a:r>
              <a:rPr lang="en-US" altLang="en-US" sz="1100" dirty="0">
                <a:latin typeface="+mn-lt"/>
              </a:rPr>
              <a:t>. July 19, 2010, DOI: 10.1542/peds.2009 3021)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100" dirty="0">
              <a:latin typeface="+mn-lt"/>
              <a:cs typeface="Helvetica" pitchFamily="-8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mn-lt"/>
              </a:rPr>
              <a:t>Governor Baker recently signed legislation that </a:t>
            </a:r>
            <a:r>
              <a:rPr lang="en-US" sz="1100" kern="1200" dirty="0">
                <a:solidFill>
                  <a:schemeClr val="tx1"/>
                </a:solidFill>
                <a:effectLst/>
                <a:latin typeface="+mn-lt"/>
                <a:ea typeface="+mn-ea"/>
                <a:cs typeface="+mn-cs"/>
              </a:rPr>
              <a:t>prohibits the sale of tobacco products by any pharmacy, hospital, or other entity that offers health care services or that employs any licensed health care providers</a:t>
            </a:r>
            <a:r>
              <a:rPr lang="en-US" sz="1100" kern="1200" baseline="0" dirty="0">
                <a:solidFill>
                  <a:schemeClr val="tx1"/>
                </a:solidFill>
                <a:effectLst/>
                <a:latin typeface="+mn-lt"/>
                <a:ea typeface="+mn-ea"/>
                <a:cs typeface="+mn-cs"/>
              </a:rPr>
              <a:t> – as of December 31, 2018 tobacco will no longer be sold in the corner pharmacy.</a:t>
            </a:r>
            <a:endParaRPr lang="en-US" sz="1100"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en-US" sz="1100" dirty="0">
              <a:latin typeface="+mn-lt"/>
              <a:cs typeface="Helvetica" pitchFamily="-84" charset="0"/>
            </a:endParaRP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40</a:t>
            </a:fld>
            <a:endParaRPr lang="en-US" dirty="0"/>
          </a:p>
        </p:txBody>
      </p:sp>
    </p:spTree>
    <p:extLst>
      <p:ext uri="{BB962C8B-B14F-4D97-AF65-F5344CB8AC3E}">
        <p14:creationId xmlns:p14="http://schemas.microsoft.com/office/powerpoint/2010/main" val="32379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xmlns="" id="{838083E1-8B60-4DDD-A32F-B1D6A60738C0}"/>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xmlns="" id="{83DABACC-ED5A-4554-A149-B5CDA8BD64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xmlns="" id="{B8153007-3373-4B80-90EA-A3A7E875F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Tahoma" panose="020B0604030504040204" pitchFamily="34" charset="0"/>
                <a:ea typeface="MS PGothic" panose="020B0600070205080204" pitchFamily="34" charset="-128"/>
              </a:defRPr>
            </a:lvl1pPr>
            <a:lvl2pPr marL="742950" indent="-285750" defTabSz="923925">
              <a:defRPr>
                <a:solidFill>
                  <a:schemeClr val="tx1"/>
                </a:solidFill>
                <a:latin typeface="Tahoma" panose="020B0604030504040204" pitchFamily="34" charset="0"/>
                <a:ea typeface="MS PGothic" panose="020B0600070205080204" pitchFamily="34" charset="-128"/>
              </a:defRPr>
            </a:lvl2pPr>
            <a:lvl3pPr marL="1143000" indent="-228600" defTabSz="923925">
              <a:defRPr>
                <a:solidFill>
                  <a:schemeClr val="tx1"/>
                </a:solidFill>
                <a:latin typeface="Tahoma" panose="020B0604030504040204" pitchFamily="34" charset="0"/>
                <a:ea typeface="MS PGothic" panose="020B0600070205080204" pitchFamily="34" charset="-128"/>
              </a:defRPr>
            </a:lvl3pPr>
            <a:lvl4pPr marL="1600200" indent="-228600" defTabSz="923925">
              <a:defRPr>
                <a:solidFill>
                  <a:schemeClr val="tx1"/>
                </a:solidFill>
                <a:latin typeface="Tahoma" panose="020B0604030504040204" pitchFamily="34" charset="0"/>
                <a:ea typeface="MS PGothic" panose="020B0600070205080204" pitchFamily="34" charset="-128"/>
              </a:defRPr>
            </a:lvl4pPr>
            <a:lvl5pPr marL="2057400" indent="-228600" defTabSz="923925">
              <a:defRPr>
                <a:solidFill>
                  <a:schemeClr val="tx1"/>
                </a:solidFill>
                <a:latin typeface="Tahom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225DE58A-BCE8-4D56-9839-87E1497EEF41}" type="slidenum">
              <a:rPr lang="en-US" altLang="en-US" smtClean="0">
                <a:latin typeface="Arial" panose="020B0604020202020204" pitchFamily="34" charset="0"/>
              </a:rPr>
              <a:pPr/>
              <a:t>41</a:t>
            </a:fld>
            <a:endParaRPr lang="en-US" altLang="en-US">
              <a:latin typeface="Arial" panose="020B0604020202020204" pitchFamily="34" charset="0"/>
            </a:endParaRPr>
          </a:p>
        </p:txBody>
      </p:sp>
    </p:spTree>
    <p:extLst>
      <p:ext uri="{BB962C8B-B14F-4D97-AF65-F5344CB8AC3E}">
        <p14:creationId xmlns:p14="http://schemas.microsoft.com/office/powerpoint/2010/main" val="1568921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Talking Points:</a:t>
            </a:r>
          </a:p>
          <a:p>
            <a:endParaRPr lang="en-US" sz="1100" dirty="0"/>
          </a:p>
          <a:p>
            <a:r>
              <a:rPr lang="en-US" sz="1100" dirty="0"/>
              <a:t>What are the policies and procedures our school/organization has in place to address vaping?</a:t>
            </a:r>
          </a:p>
        </p:txBody>
      </p:sp>
      <p:sp>
        <p:nvSpPr>
          <p:cNvPr id="4" name="Slide Number Placeholder 3"/>
          <p:cNvSpPr>
            <a:spLocks noGrp="1"/>
          </p:cNvSpPr>
          <p:nvPr>
            <p:ph type="sldNum" sz="quarter" idx="10"/>
          </p:nvPr>
        </p:nvSpPr>
        <p:spPr/>
        <p:txBody>
          <a:bodyPr/>
          <a:lstStyle/>
          <a:p>
            <a:fld id="{9F5C81E5-51A0-5547-9E3E-70C0BC38FA7E}" type="slidenum">
              <a:rPr lang="en-US" smtClean="0"/>
              <a:t>44</a:t>
            </a:fld>
            <a:endParaRPr lang="en-US" dirty="0"/>
          </a:p>
        </p:txBody>
      </p:sp>
    </p:spTree>
    <p:extLst>
      <p:ext uri="{BB962C8B-B14F-4D97-AF65-F5344CB8AC3E}">
        <p14:creationId xmlns:p14="http://schemas.microsoft.com/office/powerpoint/2010/main" val="968408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Talking Points:</a:t>
            </a:r>
          </a:p>
          <a:p>
            <a:r>
              <a:rPr lang="en-US" sz="1100" dirty="0"/>
              <a:t>The Massachusetts Smoke-Free </a:t>
            </a:r>
            <a:br>
              <a:rPr lang="en-US" sz="1100" dirty="0"/>
            </a:br>
            <a:r>
              <a:rPr lang="en-US" sz="1100" dirty="0"/>
              <a:t>Workplace Law</a:t>
            </a:r>
          </a:p>
          <a:p>
            <a:endParaRPr lang="en-US" sz="1100" dirty="0"/>
          </a:p>
          <a:p>
            <a:r>
              <a:rPr lang="en-US" sz="1100" dirty="0"/>
              <a:t>The “Education Reform Act”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The</a:t>
            </a:r>
            <a:r>
              <a:rPr lang="en-US" sz="1100" baseline="0" dirty="0"/>
              <a:t> Massachusetts Smoke-Free Workplace Law </a:t>
            </a:r>
            <a:r>
              <a:rPr lang="en-US" sz="1100" dirty="0"/>
              <a:t>prohibits smoking in all enclosed workplaces, including public and private schools.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 </a:t>
            </a:r>
            <a:r>
              <a:rPr lang="en-US" sz="1200" b="0" i="0" u="none" strike="noStrike" kern="1200" dirty="0">
                <a:solidFill>
                  <a:schemeClr val="tx1"/>
                </a:solidFill>
                <a:effectLst/>
                <a:latin typeface="+mn-lt"/>
                <a:ea typeface="+mn-ea"/>
                <a:cs typeface="+mn-cs"/>
              </a:rPr>
              <a:t>As of 2019, the use of vaping products, such as e-cigarettes, will be prohibited in all workplaces, restaurants and bars that are subjected to the state’s 2004 workplace smoking law.</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In addition, Massachusetts requires that all public schools through high school prohibit smoking on school grounds, on school buses, and at school sponsored events during normal school hours.  The law is commonly referred to as the “Education Reform Act” (MG.L. ch. 270, §22(b)(2); MGL c. 71, §§2A, 37H; c. 90, §7B(10)).  Governor</a:t>
            </a:r>
            <a:r>
              <a:rPr lang="en-US" sz="1100" baseline="0" dirty="0"/>
              <a:t> Baker recently signed legislation that amends the Education Reform Act to include e-cigarettes and other electronic nicotine delivery products.  This will go into effect December 31, 2018.</a:t>
            </a: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t>Schools also create their own policies with regard to tobacco use on school property for students, staff and visitors.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9F5C81E5-51A0-5547-9E3E-70C0BC38FA7E}" type="slidenum">
              <a:rPr lang="en-US" smtClean="0"/>
              <a:t>45</a:t>
            </a:fld>
            <a:endParaRPr lang="en-US" dirty="0"/>
          </a:p>
        </p:txBody>
      </p:sp>
    </p:spTree>
    <p:extLst>
      <p:ext uri="{BB962C8B-B14F-4D97-AF65-F5344CB8AC3E}">
        <p14:creationId xmlns:p14="http://schemas.microsoft.com/office/powerpoint/2010/main" val="1830034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47</a:t>
            </a:fld>
            <a:endParaRPr lang="en-US" dirty="0"/>
          </a:p>
        </p:txBody>
      </p:sp>
    </p:spTree>
    <p:extLst>
      <p:ext uri="{BB962C8B-B14F-4D97-AF65-F5344CB8AC3E}">
        <p14:creationId xmlns:p14="http://schemas.microsoft.com/office/powerpoint/2010/main" val="2187758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48</a:t>
            </a:fld>
            <a:endParaRPr lang="en-US" dirty="0"/>
          </a:p>
        </p:txBody>
      </p:sp>
    </p:spTree>
    <p:extLst>
      <p:ext uri="{BB962C8B-B14F-4D97-AF65-F5344CB8AC3E}">
        <p14:creationId xmlns:p14="http://schemas.microsoft.com/office/powerpoint/2010/main" val="3627594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sz="1100" dirty="0"/>
              <a:t>Please see the Guidance document for suggested topics for this section.</a:t>
            </a:r>
          </a:p>
          <a:p>
            <a:pPr defTabSz="462458">
              <a:defRPr/>
            </a:pPr>
            <a:endParaRPr lang="en-US" sz="1100" dirty="0"/>
          </a:p>
          <a:p>
            <a:pPr defTabSz="462458">
              <a:defRPr/>
            </a:pPr>
            <a:r>
              <a:rPr lang="en-US" sz="1100" dirty="0"/>
              <a:t>Talking Points:</a:t>
            </a:r>
          </a:p>
          <a:p>
            <a:pPr defTabSz="462458">
              <a:defRPr/>
            </a:pPr>
            <a:endParaRPr lang="en-US" sz="1100" dirty="0"/>
          </a:p>
          <a:p>
            <a:pPr defTabSz="462458">
              <a:defRPr/>
            </a:pPr>
            <a:r>
              <a:rPr lang="en-US" sz="1100" dirty="0"/>
              <a:t>Visit the Massachusetts Department of Public Health’s website focused on this vaping problem at www.GetOutraged.org. You can get the facts on vaping and other tobacco products, as well as information for parents and for schools! There is a toolkit for schools and organizations to use to help address this issue, including this PowerPoint.</a:t>
            </a:r>
          </a:p>
          <a:p>
            <a:pPr defTabSz="462458">
              <a:defRPr/>
            </a:pPr>
            <a:endParaRPr lang="en-US" sz="1100" dirty="0"/>
          </a:p>
          <a:p>
            <a:pPr defTabSz="462458">
              <a:defRPr/>
            </a:pPr>
            <a:r>
              <a:rPr lang="en-US" sz="1100" dirty="0"/>
              <a:t>There is also the Massachusetts Health Promotion Clearinghouse found at www.mass.gov/maclearinghouse. This site has free printed materials to download or order to help spread the word. Much of the content on the GetOutraged.org website is available in print form at the Clearinghouse. </a:t>
            </a:r>
          </a:p>
          <a:p>
            <a:pPr defTabSz="462458">
              <a:defRPr/>
            </a:pPr>
            <a:endParaRPr lang="en-US" dirty="0"/>
          </a:p>
          <a:p>
            <a:pPr defTabSz="462458">
              <a:defRPr/>
            </a:pPr>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49</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kern="1200" baseline="0" dirty="0">
                <a:solidFill>
                  <a:schemeClr val="tx1"/>
                </a:solidFill>
                <a:effectLst/>
                <a:latin typeface="+mn-lt"/>
                <a:ea typeface="+mn-ea"/>
                <a:cs typeface="+mn-cs"/>
              </a:rPr>
              <a:t>Community based organizations can change the word “students” in the title of this slide.</a:t>
            </a:r>
          </a:p>
          <a:p>
            <a:pPr fontAlgn="base"/>
            <a:endParaRPr lang="en-US" sz="1100" b="0" i="0" kern="1200" baseline="0" dirty="0">
              <a:solidFill>
                <a:schemeClr val="tx1"/>
              </a:solidFill>
              <a:effectLst/>
              <a:latin typeface="+mn-lt"/>
              <a:ea typeface="+mn-ea"/>
              <a:cs typeface="+mn-cs"/>
            </a:endParaRPr>
          </a:p>
          <a:p>
            <a:pPr fontAlgn="base"/>
            <a:r>
              <a:rPr lang="en-US" sz="1100" b="0" i="0" kern="1200" baseline="0" dirty="0">
                <a:solidFill>
                  <a:schemeClr val="tx1"/>
                </a:solidFill>
                <a:effectLst/>
                <a:latin typeface="+mn-lt"/>
                <a:ea typeface="+mn-ea"/>
                <a:cs typeface="+mn-cs"/>
              </a:rPr>
              <a:t>This slide is most relevant for a staff presentation.  </a:t>
            </a:r>
          </a:p>
          <a:p>
            <a:pPr fontAlgn="base"/>
            <a:endParaRPr lang="en-US" sz="1100" b="0" i="0" kern="1200" baseline="0" dirty="0">
              <a:solidFill>
                <a:schemeClr val="tx1"/>
              </a:solidFill>
              <a:effectLst/>
              <a:latin typeface="+mn-lt"/>
              <a:ea typeface="+mn-ea"/>
              <a:cs typeface="+mn-cs"/>
            </a:endParaRPr>
          </a:p>
          <a:p>
            <a:pPr fontAlgn="base"/>
            <a:r>
              <a:rPr lang="en-US" sz="1100" b="0" i="0" kern="1200" baseline="0" dirty="0">
                <a:solidFill>
                  <a:schemeClr val="tx1"/>
                </a:solidFill>
                <a:effectLst/>
                <a:latin typeface="+mn-lt"/>
                <a:ea typeface="+mn-ea"/>
                <a:cs typeface="+mn-cs"/>
              </a:rPr>
              <a:t>Research shows that the more accurate a student’s perception of harm is about a product, the less likely they are to use it (Citation needed)</a:t>
            </a:r>
          </a:p>
          <a:p>
            <a:pPr fontAlgn="base"/>
            <a:endParaRPr lang="en-US" sz="1100" b="0" i="0" kern="1200" baseline="0" dirty="0">
              <a:solidFill>
                <a:schemeClr val="tx1"/>
              </a:solidFill>
              <a:effectLst/>
              <a:latin typeface="+mn-lt"/>
              <a:ea typeface="+mn-ea"/>
              <a:cs typeface="+mn-cs"/>
            </a:endParaRPr>
          </a:p>
          <a:p>
            <a:pPr fontAlgn="base"/>
            <a:r>
              <a:rPr lang="en-US" sz="1100" b="0" i="0" kern="1200" baseline="0" dirty="0">
                <a:solidFill>
                  <a:schemeClr val="tx1"/>
                </a:solidFill>
                <a:effectLst/>
                <a:latin typeface="+mn-lt"/>
                <a:ea typeface="+mn-ea"/>
                <a:cs typeface="+mn-cs"/>
              </a:rPr>
              <a:t>While the GetOutraged campaign is not directed to youth and it’s materials are not meant for youth, if there is an opportunity to provide youth with the facts about vaping and dispel some of the myths, this certainly can and should be addressed.  </a:t>
            </a:r>
          </a:p>
          <a:p>
            <a:pPr fontAlgn="base"/>
            <a:endParaRPr lang="en-US" sz="1100" b="0" i="0" kern="1200" baseline="0" dirty="0">
              <a:solidFill>
                <a:schemeClr val="tx1"/>
              </a:solidFill>
              <a:effectLst/>
              <a:latin typeface="+mn-lt"/>
              <a:ea typeface="+mn-ea"/>
              <a:cs typeface="+mn-cs"/>
            </a:endParaRPr>
          </a:p>
          <a:p>
            <a:pPr fontAlgn="base"/>
            <a:r>
              <a:rPr lang="en-US" sz="1100" b="0" i="0" kern="1200" baseline="0" dirty="0">
                <a:solidFill>
                  <a:schemeClr val="tx1"/>
                </a:solidFill>
                <a:effectLst/>
                <a:latin typeface="+mn-lt"/>
                <a:ea typeface="+mn-ea"/>
                <a:cs typeface="+mn-cs"/>
              </a:rPr>
              <a:t>Please note that the Massachusetts Tobacco and Cessation and Prevention Program at the Department of Public Health is working on developing materials specifically geared toward youth.  </a:t>
            </a:r>
          </a:p>
        </p:txBody>
      </p:sp>
      <p:sp>
        <p:nvSpPr>
          <p:cNvPr id="4" name="Slide Number Placeholder 3"/>
          <p:cNvSpPr>
            <a:spLocks noGrp="1"/>
          </p:cNvSpPr>
          <p:nvPr>
            <p:ph type="sldNum" sz="quarter" idx="10"/>
          </p:nvPr>
        </p:nvSpPr>
        <p:spPr/>
        <p:txBody>
          <a:bodyPr/>
          <a:lstStyle/>
          <a:p>
            <a:fld id="{9F5C81E5-51A0-5547-9E3E-70C0BC38FA7E}" type="slidenum">
              <a:rPr lang="en-US" smtClean="0"/>
              <a:t>50</a:t>
            </a:fld>
            <a:endParaRPr lang="en-US" dirty="0"/>
          </a:p>
        </p:txBody>
      </p:sp>
    </p:spTree>
    <p:extLst>
      <p:ext uri="{BB962C8B-B14F-4D97-AF65-F5344CB8AC3E}">
        <p14:creationId xmlns:p14="http://schemas.microsoft.com/office/powerpoint/2010/main" val="3487675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b="0" i="0" kern="1200" dirty="0">
                <a:solidFill>
                  <a:schemeClr val="tx1"/>
                </a:solidFill>
                <a:effectLst/>
                <a:latin typeface="+mn-lt"/>
                <a:ea typeface="+mn-ea"/>
                <a:cs typeface="+mn-cs"/>
              </a:rPr>
              <a:t>This slide is most</a:t>
            </a:r>
            <a:r>
              <a:rPr lang="en-US" sz="1100" b="0" i="0" kern="1200" baseline="0" dirty="0">
                <a:solidFill>
                  <a:schemeClr val="tx1"/>
                </a:solidFill>
                <a:effectLst/>
                <a:latin typeface="+mn-lt"/>
                <a:ea typeface="+mn-ea"/>
                <a:cs typeface="+mn-cs"/>
              </a:rPr>
              <a:t> relevant for a parent presentation</a:t>
            </a:r>
          </a:p>
          <a:p>
            <a:pPr fontAlgn="base"/>
            <a:endParaRPr lang="en-US" sz="1100" b="0" i="0" kern="1200" baseline="0" dirty="0">
              <a:solidFill>
                <a:schemeClr val="tx1"/>
              </a:solidFill>
              <a:effectLst/>
              <a:latin typeface="+mn-lt"/>
              <a:ea typeface="+mn-ea"/>
              <a:cs typeface="+mn-cs"/>
            </a:endParaRPr>
          </a:p>
          <a:p>
            <a:pPr fontAlgn="base"/>
            <a:r>
              <a:rPr lang="en-US" sz="1100" b="0" i="0" kern="1200" baseline="0" dirty="0">
                <a:solidFill>
                  <a:schemeClr val="tx1"/>
                </a:solidFill>
                <a:effectLst/>
                <a:latin typeface="+mn-lt"/>
                <a:ea typeface="+mn-ea"/>
                <a:cs typeface="+mn-cs"/>
              </a:rPr>
              <a:t>Talking Points:</a:t>
            </a:r>
          </a:p>
          <a:p>
            <a:pPr fontAlgn="base"/>
            <a:endParaRPr lang="en-US" sz="1100" b="0" i="0" kern="1200" dirty="0">
              <a:solidFill>
                <a:schemeClr val="tx1"/>
              </a:solidFill>
              <a:effectLst/>
              <a:latin typeface="+mn-lt"/>
              <a:ea typeface="+mn-ea"/>
              <a:cs typeface="+mn-cs"/>
            </a:endParaRPr>
          </a:p>
          <a:p>
            <a:pPr fontAlgn="base"/>
            <a:r>
              <a:rPr lang="en-US" sz="1100" b="0" i="0" kern="1200" dirty="0">
                <a:solidFill>
                  <a:schemeClr val="tx1"/>
                </a:solidFill>
                <a:effectLst/>
                <a:latin typeface="+mn-lt"/>
                <a:ea typeface="+mn-ea"/>
                <a:cs typeface="+mn-cs"/>
              </a:rPr>
              <a:t>Talking with your kids about vaping is one of the most important things you can do. Below are tips to help you prepare for and start the conversation.</a:t>
            </a:r>
          </a:p>
          <a:p>
            <a:pPr fontAlgn="base"/>
            <a:endParaRPr lang="en-US" sz="1100" b="0" i="0" kern="1200" dirty="0">
              <a:solidFill>
                <a:schemeClr val="tx1"/>
              </a:solidFill>
              <a:effectLst/>
              <a:latin typeface="+mn-lt"/>
              <a:ea typeface="+mn-ea"/>
              <a:cs typeface="+mn-cs"/>
            </a:endParaRPr>
          </a:p>
          <a:p>
            <a:pPr fontAlgn="base"/>
            <a:r>
              <a:rPr lang="en-US" sz="1100" b="1" i="1" kern="1200" dirty="0">
                <a:solidFill>
                  <a:schemeClr val="tx1"/>
                </a:solidFill>
                <a:effectLst/>
                <a:latin typeface="+mn-lt"/>
                <a:ea typeface="+mn-ea"/>
                <a:cs typeface="+mn-cs"/>
              </a:rPr>
              <a:t>Be patient and ready to listen.</a:t>
            </a:r>
            <a:r>
              <a:rPr lang="en-US" sz="1100" b="0" i="0" kern="1200" dirty="0">
                <a:solidFill>
                  <a:schemeClr val="tx1"/>
                </a:solidFill>
                <a:effectLst/>
                <a:latin typeface="+mn-lt"/>
                <a:ea typeface="+mn-ea"/>
                <a:cs typeface="+mn-cs"/>
              </a:rPr>
              <a:t> Your goal is to have a conversation, not to deliver a lecture.  So avoid criticism and encourage an open dialogue.</a:t>
            </a:r>
          </a:p>
          <a:p>
            <a:pPr fontAlgn="base"/>
            <a:endParaRPr lang="en-US" sz="1100" b="0" i="0" kern="1200" dirty="0">
              <a:solidFill>
                <a:schemeClr val="tx1"/>
              </a:solidFill>
              <a:effectLst/>
              <a:latin typeface="+mn-lt"/>
              <a:ea typeface="+mn-ea"/>
              <a:cs typeface="+mn-cs"/>
            </a:endParaRPr>
          </a:p>
          <a:p>
            <a:pPr fontAlgn="base"/>
            <a:r>
              <a:rPr lang="en-US" sz="1100" b="1" i="1" kern="1200" dirty="0">
                <a:solidFill>
                  <a:schemeClr val="tx1"/>
                </a:solidFill>
                <a:effectLst/>
                <a:latin typeface="+mn-lt"/>
                <a:ea typeface="+mn-ea"/>
                <a:cs typeface="+mn-cs"/>
              </a:rPr>
              <a:t>There is no “perfect time” to talk.</a:t>
            </a:r>
            <a:r>
              <a:rPr lang="en-US" sz="1100" b="0" i="0" kern="1200" dirty="0">
                <a:solidFill>
                  <a:schemeClr val="tx1"/>
                </a:solidFill>
                <a:effectLst/>
                <a:latin typeface="+mn-lt"/>
                <a:ea typeface="+mn-ea"/>
                <a:cs typeface="+mn-cs"/>
              </a:rPr>
              <a:t> Driving in the car together or waiting at an appointment is often the best time. You can start by mentioning a news story, a TV show, or something that you heard about vaping. Or ask your child what he or she thinks about a situation you witness together such as seeing someone use an e-cigarette, passing a vape shop when you are out, or seeing an e-cigarette advertisement.</a:t>
            </a:r>
          </a:p>
          <a:p>
            <a:pPr fontAlgn="base"/>
            <a:endParaRPr lang="en-US" sz="1100" b="0" i="0" kern="1200" dirty="0">
              <a:solidFill>
                <a:schemeClr val="tx1"/>
              </a:solidFill>
              <a:effectLst/>
              <a:latin typeface="+mn-lt"/>
              <a:ea typeface="+mn-ea"/>
              <a:cs typeface="+mn-cs"/>
            </a:endParaRPr>
          </a:p>
          <a:p>
            <a:pPr fontAlgn="base"/>
            <a:r>
              <a:rPr lang="en-US" sz="1100" b="1" i="1" kern="1200" dirty="0">
                <a:solidFill>
                  <a:schemeClr val="tx1"/>
                </a:solidFill>
                <a:effectLst/>
                <a:latin typeface="+mn-lt"/>
                <a:ea typeface="+mn-ea"/>
                <a:cs typeface="+mn-cs"/>
              </a:rPr>
              <a:t>There is no “perfect talk.”</a:t>
            </a:r>
            <a:r>
              <a:rPr lang="en-US" sz="1100" b="1" i="0" kern="120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Consider your talks with your child about vaping as a learning opportunity for both of you, and perhaps just the beginning of an ongoing dialogue. You may have some facts about vaping at hand, but concede that you don’t know all the answers. It will go a long way to keep your kids from going on the defensive.</a:t>
            </a:r>
          </a:p>
          <a:p>
            <a:pPr fontAlgn="base"/>
            <a:endParaRPr lang="en-US" sz="1100" b="0" i="0" kern="1200" dirty="0">
              <a:solidFill>
                <a:schemeClr val="tx1"/>
              </a:solidFill>
              <a:effectLst/>
              <a:latin typeface="+mn-lt"/>
              <a:ea typeface="+mn-ea"/>
              <a:cs typeface="+mn-cs"/>
            </a:endParaRPr>
          </a:p>
          <a:p>
            <a:pPr fontAlgn="base"/>
            <a:r>
              <a:rPr lang="en-US" sz="1100" b="1" i="1" kern="1200" dirty="0">
                <a:solidFill>
                  <a:schemeClr val="tx1"/>
                </a:solidFill>
                <a:effectLst/>
                <a:latin typeface="+mn-lt"/>
                <a:ea typeface="+mn-ea"/>
                <a:cs typeface="+mn-cs"/>
              </a:rPr>
              <a:t>Ask what your child thinks.</a:t>
            </a:r>
            <a:r>
              <a:rPr lang="en-US" sz="1100" b="0" i="0" kern="1200" dirty="0">
                <a:solidFill>
                  <a:schemeClr val="tx1"/>
                </a:solidFill>
                <a:effectLst/>
                <a:latin typeface="+mn-lt"/>
                <a:ea typeface="+mn-ea"/>
                <a:cs typeface="+mn-cs"/>
              </a:rPr>
              <a:t> Show some genuine curiosity. Ask your child, “What’s your take on vaping?” or “Do you know kids who use e-cigarettes?”</a:t>
            </a:r>
          </a:p>
          <a:p>
            <a:pPr fontAlgn="base"/>
            <a:endParaRPr lang="en-US" sz="1100" b="0" i="0" kern="1200" dirty="0">
              <a:solidFill>
                <a:schemeClr val="tx1"/>
              </a:solidFill>
              <a:effectLst/>
              <a:latin typeface="+mn-lt"/>
              <a:ea typeface="+mn-ea"/>
              <a:cs typeface="+mn-cs"/>
            </a:endParaRPr>
          </a:p>
          <a:p>
            <a:pPr fontAlgn="base"/>
            <a:r>
              <a:rPr lang="en-US" sz="1100" b="1" i="1" kern="1200" dirty="0">
                <a:solidFill>
                  <a:schemeClr val="tx1"/>
                </a:solidFill>
                <a:effectLst/>
                <a:latin typeface="+mn-lt"/>
                <a:ea typeface="+mn-ea"/>
                <a:cs typeface="+mn-cs"/>
              </a:rPr>
              <a:t>Be open and honest.</a:t>
            </a:r>
            <a:r>
              <a:rPr lang="en-US" sz="1100" b="1" i="0" kern="120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Be truthful about what you know about the dangers of vaping, and what you don’t. You can honestly say, though, “Vaping isn’t harmless. I hope you can steer clear of it.”</a:t>
            </a:r>
          </a:p>
          <a:p>
            <a:pPr fontAlgn="base"/>
            <a:r>
              <a:rPr lang="en-US" sz="1100" b="0" i="0" kern="1200" dirty="0">
                <a:solidFill>
                  <a:schemeClr val="tx1"/>
                </a:solidFill>
                <a:effectLst/>
                <a:latin typeface="+mn-lt"/>
                <a:ea typeface="+mn-ea"/>
                <a:cs typeface="+mn-cs"/>
              </a:rPr>
              <a:t>You can’t always control everything your children do when they’re not with you. Talking with your kids about vaping will let them know that you’re concerned about their health.</a:t>
            </a:r>
          </a:p>
          <a:p>
            <a:pPr fontAlgn="base"/>
            <a:endParaRPr lang="en-US" sz="1100" b="0" i="0" kern="1200" dirty="0">
              <a:solidFill>
                <a:schemeClr val="tx1"/>
              </a:solidFill>
              <a:effectLst/>
              <a:latin typeface="+mn-lt"/>
              <a:ea typeface="+mn-ea"/>
              <a:cs typeface="+mn-cs"/>
            </a:endParaRPr>
          </a:p>
          <a:p>
            <a:pPr marL="0" marR="0" indent="0" algn="l" defTabSz="457200" rtl="0" eaLnBrk="1" fontAlgn="base" latinLnBrk="0" hangingPunct="1">
              <a:lnSpc>
                <a:spcPct val="100000"/>
              </a:lnSpc>
              <a:spcBef>
                <a:spcPts val="0"/>
              </a:spcBef>
              <a:spcAft>
                <a:spcPts val="0"/>
              </a:spcAft>
              <a:buClrTx/>
              <a:buSzTx/>
              <a:buFontTx/>
              <a:buNone/>
              <a:tabLst/>
              <a:defRPr/>
            </a:pPr>
            <a:r>
              <a:rPr lang="en-US" sz="1100" b="1" i="1" dirty="0"/>
              <a:t>Are you a tobacco user?</a:t>
            </a:r>
            <a:r>
              <a:rPr lang="en-US" sz="1100" b="1" i="1" baseline="0" dirty="0"/>
              <a:t> </a:t>
            </a:r>
            <a:r>
              <a:rPr lang="en-US" sz="1100" b="0" i="0" kern="1200" dirty="0">
                <a:solidFill>
                  <a:schemeClr val="tx1"/>
                </a:solidFill>
                <a:effectLst/>
                <a:latin typeface="+mn-lt"/>
                <a:ea typeface="+mn-ea"/>
                <a:cs typeface="+mn-cs"/>
              </a:rPr>
              <a:t>Be honest and talk with your child about your choices and how hard it is/was to quit.</a:t>
            </a:r>
          </a:p>
          <a:p>
            <a:pPr fontAlgn="base"/>
            <a:r>
              <a:rPr lang="en-US" sz="1100" b="0" i="0" kern="1200" dirty="0">
                <a:solidFill>
                  <a:schemeClr val="tx1"/>
                </a:solidFill>
                <a:effectLst/>
                <a:latin typeface="+mn-lt"/>
                <a:ea typeface="+mn-ea"/>
                <a:cs typeface="+mn-cs"/>
              </a:rPr>
              <a:t>If you need help quitting tobacco, it’s never too late to keep trying. Call 1-800-QUIT-NOW or visit </a:t>
            </a:r>
            <a:r>
              <a:rPr lang="en-US" sz="1100" b="0" i="0" u="none" strike="noStrike" kern="1200" dirty="0">
                <a:solidFill>
                  <a:schemeClr val="tx1"/>
                </a:solidFill>
                <a:effectLst/>
                <a:latin typeface="+mn-lt"/>
                <a:ea typeface="+mn-ea"/>
                <a:cs typeface="+mn-cs"/>
                <a:hlinkClick r:id="rId3"/>
              </a:rPr>
              <a:t>makesmokinghistory.org</a:t>
            </a:r>
            <a:r>
              <a:rPr lang="en-US" sz="1100" b="0" i="0" kern="1200" dirty="0">
                <a:solidFill>
                  <a:schemeClr val="tx1"/>
                </a:solidFill>
                <a:effectLst/>
                <a:latin typeface="+mn-lt"/>
                <a:ea typeface="+mn-ea"/>
                <a:cs typeface="+mn-cs"/>
              </a:rPr>
              <a:t> for information and support.</a:t>
            </a:r>
          </a:p>
          <a:p>
            <a:pPr fontAlgn="base"/>
            <a:endParaRPr lang="en-US" sz="1100" b="0" i="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51</a:t>
            </a:fld>
            <a:endParaRPr lang="en-US" dirty="0"/>
          </a:p>
        </p:txBody>
      </p:sp>
    </p:spTree>
    <p:extLst>
      <p:ext uri="{BB962C8B-B14F-4D97-AF65-F5344CB8AC3E}">
        <p14:creationId xmlns:p14="http://schemas.microsoft.com/office/powerpoint/2010/main" val="210013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Source:  2017 MA YRBS</a:t>
            </a:r>
          </a:p>
          <a:p>
            <a:pPr defTabSz="462458">
              <a:defRPr/>
            </a:pPr>
            <a:endParaRPr lang="en-US" sz="1100" dirty="0"/>
          </a:p>
          <a:p>
            <a:pPr defTabSz="462458">
              <a:defRPr/>
            </a:pPr>
            <a:r>
              <a:rPr lang="en-US" sz="1100" dirty="0"/>
              <a:t>Young people are using these products more than any other tobacco product (read slide aloud)</a:t>
            </a:r>
          </a:p>
          <a:p>
            <a:pPr defTabSz="462458">
              <a:defRPr/>
            </a:pPr>
            <a:endParaRPr lang="en-US" sz="1100" dirty="0"/>
          </a:p>
          <a:p>
            <a:pPr defTabSz="462458">
              <a:defRPr/>
            </a:pPr>
            <a:r>
              <a:rPr lang="en-US" sz="1100" dirty="0"/>
              <a:t>2017 adult data is not yet available, but in 2015, </a:t>
            </a:r>
            <a:r>
              <a:rPr lang="en-US" sz="1100" dirty="0">
                <a:ea typeface="MS PGothic" charset="0"/>
                <a:cs typeface="MS PGothic" charset="0"/>
              </a:rPr>
              <a:t>e-cigarette use among high school youth was 9 times higher than that of adults. </a:t>
            </a:r>
            <a:endParaRPr lang="en-US" sz="1100" dirty="0"/>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5</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xmlns="" id="{D0C75EFF-F915-43D7-8292-06383BED8C4E}"/>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xmlns="" id="{D68B51DA-4D76-4E90-8DA4-4E3A0C3BFC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4276" name="Slide Number Placeholder 3">
            <a:extLst>
              <a:ext uri="{FF2B5EF4-FFF2-40B4-BE49-F238E27FC236}">
                <a16:creationId xmlns:a16="http://schemas.microsoft.com/office/drawing/2014/main" xmlns="" id="{5D37FD91-ADDC-493F-AB72-5B95BB1B40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550">
              <a:defRPr>
                <a:solidFill>
                  <a:schemeClr val="tx1"/>
                </a:solidFill>
                <a:latin typeface="Tahoma" panose="020B0604030504040204" pitchFamily="34" charset="0"/>
                <a:ea typeface="MS PGothic" panose="020B0600070205080204" pitchFamily="34" charset="-128"/>
              </a:defRPr>
            </a:lvl1pPr>
            <a:lvl2pPr marL="751494" indent="-289036" defTabSz="934550">
              <a:defRPr>
                <a:solidFill>
                  <a:schemeClr val="tx1"/>
                </a:solidFill>
                <a:latin typeface="Tahoma" panose="020B0604030504040204" pitchFamily="34" charset="0"/>
                <a:ea typeface="MS PGothic" panose="020B0600070205080204" pitchFamily="34" charset="-128"/>
              </a:defRPr>
            </a:lvl2pPr>
            <a:lvl3pPr marL="1156145" indent="-231229" defTabSz="934550">
              <a:defRPr>
                <a:solidFill>
                  <a:schemeClr val="tx1"/>
                </a:solidFill>
                <a:latin typeface="Tahoma" panose="020B0604030504040204" pitchFamily="34" charset="0"/>
                <a:ea typeface="MS PGothic" panose="020B0600070205080204" pitchFamily="34" charset="-128"/>
              </a:defRPr>
            </a:lvl3pPr>
            <a:lvl4pPr marL="1618602" indent="-231229" defTabSz="934550">
              <a:defRPr>
                <a:solidFill>
                  <a:schemeClr val="tx1"/>
                </a:solidFill>
                <a:latin typeface="Tahoma" panose="020B0604030504040204" pitchFamily="34" charset="0"/>
                <a:ea typeface="MS PGothic" panose="020B0600070205080204" pitchFamily="34" charset="-128"/>
              </a:defRPr>
            </a:lvl4pPr>
            <a:lvl5pPr marL="2081060" indent="-231229" defTabSz="934550">
              <a:defRPr>
                <a:solidFill>
                  <a:schemeClr val="tx1"/>
                </a:solidFill>
                <a:latin typeface="Tahoma" panose="020B0604030504040204" pitchFamily="34" charset="0"/>
                <a:ea typeface="MS PGothic" panose="020B0600070205080204" pitchFamily="34" charset="-128"/>
              </a:defRPr>
            </a:lvl5pPr>
            <a:lvl6pPr marL="2543518"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3005976"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68434"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930891"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A1AE22D4-B0C2-4478-9BEC-C996FC6DE2C3}" type="slidenum">
              <a:rPr lang="en-US" altLang="en-US" smtClean="0">
                <a:latin typeface="Arial" panose="020B0604020202020204" pitchFamily="34" charset="0"/>
              </a:rPr>
              <a:pPr/>
              <a:t>52</a:t>
            </a:fld>
            <a:endParaRPr lang="en-US" altLang="en-US">
              <a:latin typeface="Arial" panose="020B0604020202020204" pitchFamily="34" charset="0"/>
            </a:endParaRPr>
          </a:p>
        </p:txBody>
      </p:sp>
    </p:spTree>
    <p:extLst>
      <p:ext uri="{BB962C8B-B14F-4D97-AF65-F5344CB8AC3E}">
        <p14:creationId xmlns:p14="http://schemas.microsoft.com/office/powerpoint/2010/main" val="3577003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The 84</a:t>
            </a:r>
            <a:r>
              <a:rPr lang="en-US" dirty="0"/>
              <a:t> is a statewide movement of youth fighting tobacco in Massachusetts. </a:t>
            </a:r>
          </a:p>
          <a:p>
            <a:endParaRPr lang="en-US" dirty="0"/>
          </a:p>
          <a:p>
            <a:r>
              <a:rPr lang="en-US" dirty="0"/>
              <a:t>The 84 represents the 84% of Massachusetts youth who did NOT smoke when the movement began. Now, 92% of youth do NOT smoke.</a:t>
            </a:r>
          </a:p>
          <a:p>
            <a:endParaRPr lang="en-US" dirty="0"/>
          </a:p>
          <a:p>
            <a:r>
              <a:rPr lang="en-US" sz="1200" b="0" i="0" kern="1200" dirty="0">
                <a:solidFill>
                  <a:schemeClr val="tx1"/>
                </a:solidFill>
                <a:effectLst/>
                <a:latin typeface="+mn-lt"/>
                <a:ea typeface="+mn-ea"/>
                <a:cs typeface="+mn-cs"/>
              </a:rPr>
              <a:t>Youth groups in a high school or community organization who want to fight against Big Tobacco sign up to become an</a:t>
            </a:r>
            <a:r>
              <a:rPr lang="en-US" sz="1200" b="1" i="0" kern="1200" dirty="0">
                <a:solidFill>
                  <a:schemeClr val="tx1"/>
                </a:solidFill>
                <a:effectLst/>
                <a:latin typeface="+mn-lt"/>
                <a:ea typeface="+mn-ea"/>
                <a:cs typeface="+mn-cs"/>
              </a:rPr>
              <a:t> 84 Chapter</a:t>
            </a:r>
            <a:r>
              <a:rPr lang="en-US" sz="1200" b="0" i="0" kern="1200" dirty="0">
                <a:solidFill>
                  <a:schemeClr val="tx1"/>
                </a:solidFill>
                <a:effectLst/>
                <a:latin typeface="+mn-lt"/>
                <a:ea typeface="+mn-ea"/>
                <a:cs typeface="+mn-cs"/>
              </a:rPr>
              <a:t> and be a part of the movement.</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What do The 84 Chapters do?</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Educate their peers and adults about the tobacco industry’s marketing tactics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Help to create change locally and statewide to reduce the influence of tobacco in their communities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Survey youth and adults about their perception of the prices and availability of </a:t>
            </a:r>
            <a:r>
              <a:rPr lang="en-US" sz="1200" b="0" i="0" u="none" strike="noStrike" kern="1200" dirty="0">
                <a:solidFill>
                  <a:schemeClr val="tx1"/>
                </a:solidFill>
                <a:effectLst/>
                <a:latin typeface="+mn-lt"/>
                <a:ea typeface="+mn-ea"/>
                <a:cs typeface="+mn-cs"/>
                <a:hlinkClick r:id="rId3"/>
              </a:rPr>
              <a:t>other tobacco products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Promote social norms messaging around youth tobacco use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Annually, The 84 Chapters actively engage in important tobacco prevention events.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More information can be found at https://the84.org/ or by talking</a:t>
            </a:r>
            <a:r>
              <a:rPr lang="en-US" sz="1200" b="0" i="0" kern="1200" baseline="0" dirty="0">
                <a:solidFill>
                  <a:schemeClr val="tx1"/>
                </a:solidFill>
                <a:effectLst/>
                <a:latin typeface="+mn-lt"/>
                <a:ea typeface="+mn-ea"/>
                <a:cs typeface="+mn-cs"/>
              </a:rPr>
              <a:t> to your local Tobacco-Free Community Partnership.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53</a:t>
            </a:fld>
            <a:endParaRPr lang="en-US" dirty="0"/>
          </a:p>
        </p:txBody>
      </p:sp>
    </p:spTree>
    <p:extLst>
      <p:ext uri="{BB962C8B-B14F-4D97-AF65-F5344CB8AC3E}">
        <p14:creationId xmlns:p14="http://schemas.microsoft.com/office/powerpoint/2010/main" val="3110395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xmlns="" id="{A98CE0D4-27F6-4F45-8012-5235F0748589}"/>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xmlns="" id="{D8DB8CDC-2EB1-47AC-A0AE-677894AE46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Smokefreeteen.gov is a resource for teens who want to quit tobacco.</a:t>
            </a:r>
          </a:p>
        </p:txBody>
      </p:sp>
      <p:sp>
        <p:nvSpPr>
          <p:cNvPr id="56324" name="Slide Number Placeholder 3">
            <a:extLst>
              <a:ext uri="{FF2B5EF4-FFF2-40B4-BE49-F238E27FC236}">
                <a16:creationId xmlns:a16="http://schemas.microsoft.com/office/drawing/2014/main" xmlns="" id="{84FF710D-58D5-4540-84DC-708EC587DD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550">
              <a:defRPr>
                <a:solidFill>
                  <a:schemeClr val="tx1"/>
                </a:solidFill>
                <a:latin typeface="Tahoma" panose="020B0604030504040204" pitchFamily="34" charset="0"/>
                <a:ea typeface="MS PGothic" panose="020B0600070205080204" pitchFamily="34" charset="-128"/>
              </a:defRPr>
            </a:lvl1pPr>
            <a:lvl2pPr marL="751494" indent="-289036" defTabSz="934550">
              <a:defRPr>
                <a:solidFill>
                  <a:schemeClr val="tx1"/>
                </a:solidFill>
                <a:latin typeface="Tahoma" panose="020B0604030504040204" pitchFamily="34" charset="0"/>
                <a:ea typeface="MS PGothic" panose="020B0600070205080204" pitchFamily="34" charset="-128"/>
              </a:defRPr>
            </a:lvl2pPr>
            <a:lvl3pPr marL="1156145" indent="-231229" defTabSz="934550">
              <a:defRPr>
                <a:solidFill>
                  <a:schemeClr val="tx1"/>
                </a:solidFill>
                <a:latin typeface="Tahoma" panose="020B0604030504040204" pitchFamily="34" charset="0"/>
                <a:ea typeface="MS PGothic" panose="020B0600070205080204" pitchFamily="34" charset="-128"/>
              </a:defRPr>
            </a:lvl3pPr>
            <a:lvl4pPr marL="1618602" indent="-231229" defTabSz="934550">
              <a:defRPr>
                <a:solidFill>
                  <a:schemeClr val="tx1"/>
                </a:solidFill>
                <a:latin typeface="Tahoma" panose="020B0604030504040204" pitchFamily="34" charset="0"/>
                <a:ea typeface="MS PGothic" panose="020B0600070205080204" pitchFamily="34" charset="-128"/>
              </a:defRPr>
            </a:lvl4pPr>
            <a:lvl5pPr marL="2081060" indent="-231229" defTabSz="934550">
              <a:defRPr>
                <a:solidFill>
                  <a:schemeClr val="tx1"/>
                </a:solidFill>
                <a:latin typeface="Tahoma" panose="020B0604030504040204" pitchFamily="34" charset="0"/>
                <a:ea typeface="MS PGothic" panose="020B0600070205080204" pitchFamily="34" charset="-128"/>
              </a:defRPr>
            </a:lvl5pPr>
            <a:lvl6pPr marL="2543518"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3005976"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68434"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930891" indent="-231229" defTabSz="93455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fld id="{5C20A343-8606-4B97-8A88-2563D40B8DF5}" type="slidenum">
              <a:rPr lang="en-US" altLang="en-US" smtClean="0">
                <a:latin typeface="Arial" panose="020B0604020202020204" pitchFamily="34" charset="0"/>
              </a:rPr>
              <a:pPr/>
              <a:t>55</a:t>
            </a:fld>
            <a:endParaRPr lang="en-US" altLang="en-US">
              <a:latin typeface="Arial" panose="020B0604020202020204" pitchFamily="34" charset="0"/>
            </a:endParaRPr>
          </a:p>
        </p:txBody>
      </p:sp>
    </p:spTree>
    <p:extLst>
      <p:ext uri="{BB962C8B-B14F-4D97-AF65-F5344CB8AC3E}">
        <p14:creationId xmlns:p14="http://schemas.microsoft.com/office/powerpoint/2010/main" val="676223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xmlns="" id="{DE7EE070-D7A8-4AB6-9535-F61679053E14}"/>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xmlns="" id="{886963C8-6614-48E4-AA69-BF6344B622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r>
              <a:rPr lang="en-US" altLang="en-US">
                <a:latin typeface="Arial" panose="020B0604020202020204" pitchFamily="34" charset="0"/>
              </a:rPr>
              <a:t>Tell your audience that many people think the tobacco problem is solved. It’s not. The youth cigarette smoking rate continues to decrease in Massachusetts, but 2,500 young people still become cigarette smokers every year in our state.  Plus, young people’s use of other tobacco products and e-cigarettes has increased dramatically over time. </a:t>
            </a:r>
            <a:endParaRPr lang="en-US" altLang="en-US">
              <a:latin typeface="Helvetica" panose="020B0604020202020204" pitchFamily="34" charset="0"/>
            </a:endParaRPr>
          </a:p>
          <a:p>
            <a:endParaRPr lang="en-US" altLang="en-US">
              <a:latin typeface="Arial" panose="020B0604020202020204" pitchFamily="34" charset="0"/>
            </a:endParaRPr>
          </a:p>
          <a:p>
            <a:pPr>
              <a:spcAft>
                <a:spcPct val="35000"/>
              </a:spcAft>
            </a:pPr>
            <a:r>
              <a:rPr lang="en-US" altLang="en-US">
                <a:latin typeface="Helvetica" panose="020B0604020202020204" pitchFamily="34" charset="0"/>
              </a:rPr>
              <a:t>Strongly encourage your audience to support local strategies and policies:</a:t>
            </a:r>
          </a:p>
          <a:p>
            <a:pPr>
              <a:spcAft>
                <a:spcPct val="35000"/>
              </a:spcAft>
            </a:pPr>
            <a:r>
              <a:rPr lang="en-US" altLang="en-US">
                <a:latin typeface="Helvetica" panose="020B0604020202020204" pitchFamily="34" charset="0"/>
              </a:rPr>
              <a:t>Restricting sales of flavored tobacco products to adult-only establishments </a:t>
            </a:r>
          </a:p>
          <a:p>
            <a:pPr lvl="1"/>
            <a:r>
              <a:rPr lang="en-US" altLang="en-US">
                <a:latin typeface="Helvetica" panose="020B0604020202020204" pitchFamily="34" charset="0"/>
              </a:rPr>
              <a:t>Minimum cigar pricing</a:t>
            </a:r>
          </a:p>
          <a:p>
            <a:pPr lvl="1"/>
            <a:r>
              <a:rPr lang="en-US" altLang="en-US">
                <a:latin typeface="Helvetica" panose="020B0604020202020204" pitchFamily="34" charset="0"/>
              </a:rPr>
              <a:t>Pharmacy bans</a:t>
            </a:r>
          </a:p>
          <a:p>
            <a:pPr lvl="1"/>
            <a:r>
              <a:rPr lang="en-US" altLang="en-US">
                <a:latin typeface="Helvetica" panose="020B0604020202020204" pitchFamily="34" charset="0"/>
              </a:rPr>
              <a:t>Capping number of tobacco retailers</a:t>
            </a:r>
          </a:p>
          <a:p>
            <a:pPr lvl="1"/>
            <a:r>
              <a:rPr lang="en-US" altLang="en-US">
                <a:latin typeface="Helvetica" panose="020B0604020202020204" pitchFamily="34" charset="0"/>
              </a:rPr>
              <a:t>Include e-cigarettes in the smoke-free workplace law</a:t>
            </a:r>
          </a:p>
          <a:p>
            <a:pPr lvl="1"/>
            <a:endParaRPr lang="en-US" altLang="en-US">
              <a:latin typeface="Helvetica" panose="020B0604020202020204" pitchFamily="34" charset="0"/>
            </a:endParaRPr>
          </a:p>
          <a:p>
            <a:pPr lvl="1"/>
            <a:r>
              <a:rPr lang="en-US" altLang="en-US">
                <a:latin typeface="Helvetica" panose="020B0604020202020204" pitchFamily="34" charset="0"/>
              </a:rPr>
              <a:t>Frame raising the minimum age of purchase to 21 as an effective part of a comprehensive strategy.</a:t>
            </a:r>
          </a:p>
          <a:p>
            <a:pPr lvl="1"/>
            <a:endParaRPr lang="en-US" altLang="en-US">
              <a:latin typeface="Helvetica" panose="020B0604020202020204" pitchFamily="34" charset="0"/>
            </a:endParaRPr>
          </a:p>
          <a:p>
            <a:pPr lvl="1"/>
            <a:endParaRPr lang="en-US" altLang="en-US">
              <a:latin typeface="Helvetica" panose="020B0604020202020204" pitchFamily="34" charset="0"/>
            </a:endParaRPr>
          </a:p>
          <a:p>
            <a:pPr lvl="1"/>
            <a:r>
              <a:rPr lang="en-US" altLang="en-US">
                <a:latin typeface="Helvetica" panose="020B0604020202020204" pitchFamily="34" charset="0"/>
              </a:rPr>
              <a:t>Important: Visit http://makesmokinghistory.org/my-community/ to learn more and support local strategies</a:t>
            </a:r>
          </a:p>
          <a:p>
            <a:endParaRPr lang="en-US" altLang="en-US">
              <a:latin typeface="Arial" panose="020B0604020202020204" pitchFamily="34" charset="0"/>
            </a:endParaRPr>
          </a:p>
        </p:txBody>
      </p:sp>
      <p:sp>
        <p:nvSpPr>
          <p:cNvPr id="80900" name="Slide Number Placeholder 3">
            <a:extLst>
              <a:ext uri="{FF2B5EF4-FFF2-40B4-BE49-F238E27FC236}">
                <a16:creationId xmlns:a16="http://schemas.microsoft.com/office/drawing/2014/main" xmlns="" id="{248AE84D-6357-4BD7-BFF7-D10EBFF865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ts val="175"/>
              </a:spcBef>
              <a:defRPr sz="10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23925">
              <a:spcBef>
                <a:spcPts val="175"/>
              </a:spcBef>
              <a:defRPr sz="1000">
                <a:solidFill>
                  <a:schemeClr val="tx1"/>
                </a:solidFill>
                <a:latin typeface="Arial" panose="020B0604020202020204" pitchFamily="34" charset="0"/>
                <a:ea typeface="MS PGothic" panose="020B0600070205080204" pitchFamily="34" charset="-128"/>
              </a:defRPr>
            </a:lvl2pPr>
            <a:lvl3pPr marL="1143000" indent="-228600" defTabSz="923925">
              <a:spcBef>
                <a:spcPts val="175"/>
              </a:spcBef>
              <a:defRPr sz="1000">
                <a:solidFill>
                  <a:schemeClr val="tx1"/>
                </a:solidFill>
                <a:latin typeface="Arial" panose="020B0604020202020204" pitchFamily="34" charset="0"/>
                <a:ea typeface="MS PGothic" panose="020B0600070205080204" pitchFamily="34" charset="-128"/>
                <a:cs typeface="Geneva" pitchFamily="-84" charset="0"/>
              </a:defRPr>
            </a:lvl3pPr>
            <a:lvl4pPr marL="1600200" indent="-228600" defTabSz="923925">
              <a:spcBef>
                <a:spcPts val="175"/>
              </a:spcBef>
              <a:defRPr sz="1000">
                <a:solidFill>
                  <a:schemeClr val="tx1"/>
                </a:solidFill>
                <a:latin typeface="Arial" panose="020B0604020202020204" pitchFamily="34" charset="0"/>
                <a:ea typeface="Geneva" pitchFamily="-84" charset="0"/>
                <a:cs typeface="Geneva" pitchFamily="-84" charset="0"/>
              </a:defRPr>
            </a:lvl4pPr>
            <a:lvl5pPr marL="2057400" indent="-228600" defTabSz="923925">
              <a:spcBef>
                <a:spcPts val="175"/>
              </a:spcBef>
              <a:defRPr sz="1000">
                <a:solidFill>
                  <a:schemeClr val="tx1"/>
                </a:solidFill>
                <a:latin typeface="Arial" panose="020B0604020202020204" pitchFamily="34" charset="0"/>
                <a:ea typeface="Geneva" pitchFamily="-84" charset="0"/>
                <a:cs typeface="Geneva" pitchFamily="-84" charset="0"/>
              </a:defRPr>
            </a:lvl5pPr>
            <a:lvl6pPr marL="2514600" indent="-228600" defTabSz="923925" eaLnBrk="0" fontAlgn="base" hangingPunct="0">
              <a:spcBef>
                <a:spcPts val="175"/>
              </a:spcBef>
              <a:spcAft>
                <a:spcPct val="0"/>
              </a:spcAft>
              <a:defRPr sz="1000">
                <a:solidFill>
                  <a:schemeClr val="tx1"/>
                </a:solidFill>
                <a:latin typeface="Arial" panose="020B0604020202020204" pitchFamily="34" charset="0"/>
                <a:ea typeface="Geneva" pitchFamily="-84" charset="0"/>
                <a:cs typeface="Geneva" pitchFamily="-84" charset="0"/>
              </a:defRPr>
            </a:lvl6pPr>
            <a:lvl7pPr marL="2971800" indent="-228600" defTabSz="923925" eaLnBrk="0" fontAlgn="base" hangingPunct="0">
              <a:spcBef>
                <a:spcPts val="175"/>
              </a:spcBef>
              <a:spcAft>
                <a:spcPct val="0"/>
              </a:spcAft>
              <a:defRPr sz="1000">
                <a:solidFill>
                  <a:schemeClr val="tx1"/>
                </a:solidFill>
                <a:latin typeface="Arial" panose="020B0604020202020204" pitchFamily="34" charset="0"/>
                <a:ea typeface="Geneva" pitchFamily="-84" charset="0"/>
                <a:cs typeface="Geneva" pitchFamily="-84" charset="0"/>
              </a:defRPr>
            </a:lvl7pPr>
            <a:lvl8pPr marL="3429000" indent="-228600" defTabSz="923925" eaLnBrk="0" fontAlgn="base" hangingPunct="0">
              <a:spcBef>
                <a:spcPts val="175"/>
              </a:spcBef>
              <a:spcAft>
                <a:spcPct val="0"/>
              </a:spcAft>
              <a:defRPr sz="1000">
                <a:solidFill>
                  <a:schemeClr val="tx1"/>
                </a:solidFill>
                <a:latin typeface="Arial" panose="020B0604020202020204" pitchFamily="34" charset="0"/>
                <a:ea typeface="Geneva" pitchFamily="-84" charset="0"/>
                <a:cs typeface="Geneva" pitchFamily="-84" charset="0"/>
              </a:defRPr>
            </a:lvl8pPr>
            <a:lvl9pPr marL="3886200" indent="-228600" defTabSz="923925" eaLnBrk="0" fontAlgn="base" hangingPunct="0">
              <a:spcBef>
                <a:spcPts val="175"/>
              </a:spcBef>
              <a:spcAft>
                <a:spcPct val="0"/>
              </a:spcAft>
              <a:defRPr sz="1000">
                <a:solidFill>
                  <a:schemeClr val="tx1"/>
                </a:solidFill>
                <a:latin typeface="Arial" panose="020B0604020202020204" pitchFamily="34" charset="0"/>
                <a:ea typeface="Geneva" pitchFamily="-84" charset="0"/>
                <a:cs typeface="Geneva" pitchFamily="-84" charset="0"/>
              </a:defRPr>
            </a:lvl9pPr>
          </a:lstStyle>
          <a:p>
            <a:pPr>
              <a:spcBef>
                <a:spcPct val="0"/>
              </a:spcBef>
            </a:pPr>
            <a:fld id="{9139E4FA-114B-482B-9430-CE2D193F7FBB}" type="slidenum">
              <a:rPr lang="en-US" altLang="en-US" sz="1100"/>
              <a:pPr>
                <a:spcBef>
                  <a:spcPct val="0"/>
                </a:spcBef>
              </a:pPr>
              <a:t>56</a:t>
            </a:fld>
            <a:endParaRPr lang="en-US" altLang="en-US" sz="1100"/>
          </a:p>
        </p:txBody>
      </p:sp>
    </p:spTree>
    <p:extLst>
      <p:ext uri="{BB962C8B-B14F-4D97-AF65-F5344CB8AC3E}">
        <p14:creationId xmlns:p14="http://schemas.microsoft.com/office/powerpoint/2010/main" val="4026372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F5C81E5-51A0-5547-9E3E-70C0BC38FA7E}" type="slidenum">
              <a:rPr lang="en-US" smtClean="0"/>
              <a:t>62</a:t>
            </a:fld>
            <a:endParaRPr lang="en-US" dirty="0"/>
          </a:p>
        </p:txBody>
      </p:sp>
    </p:spTree>
    <p:extLst>
      <p:ext uri="{BB962C8B-B14F-4D97-AF65-F5344CB8AC3E}">
        <p14:creationId xmlns:p14="http://schemas.microsoft.com/office/powerpoint/2010/main" val="238149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is at time for questions/discussion.  This section can be moved to a different location in the presentation, if desired.  If you do move this section, be sure to adjust the table of contents accordingly.</a:t>
            </a:r>
          </a:p>
        </p:txBody>
      </p:sp>
      <p:sp>
        <p:nvSpPr>
          <p:cNvPr id="4" name="Slide Number Placeholder 3"/>
          <p:cNvSpPr>
            <a:spLocks noGrp="1"/>
          </p:cNvSpPr>
          <p:nvPr>
            <p:ph type="sldNum" sz="quarter" idx="10"/>
          </p:nvPr>
        </p:nvSpPr>
        <p:spPr/>
        <p:txBody>
          <a:bodyPr/>
          <a:lstStyle/>
          <a:p>
            <a:fld id="{9F5C81E5-51A0-5547-9E3E-70C0BC38FA7E}" type="slidenum">
              <a:rPr lang="en-US" smtClean="0"/>
              <a:t>63</a:t>
            </a:fld>
            <a:endParaRPr lang="en-US" dirty="0"/>
          </a:p>
        </p:txBody>
      </p:sp>
    </p:spTree>
    <p:extLst>
      <p:ext uri="{BB962C8B-B14F-4D97-AF65-F5344CB8AC3E}">
        <p14:creationId xmlns:p14="http://schemas.microsoft.com/office/powerpoint/2010/main" val="96840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7</a:t>
            </a:fld>
            <a:endParaRPr lang="en-US" dirty="0"/>
          </a:p>
        </p:txBody>
      </p:sp>
    </p:spTree>
    <p:extLst>
      <p:ext uri="{BB962C8B-B14F-4D97-AF65-F5344CB8AC3E}">
        <p14:creationId xmlns:p14="http://schemas.microsoft.com/office/powerpoint/2010/main" val="96840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sz="1100" dirty="0"/>
              <a:t>Talking Points:</a:t>
            </a:r>
          </a:p>
          <a:p>
            <a:endParaRPr lang="en-US" sz="1100" b="1" dirty="0"/>
          </a:p>
          <a:p>
            <a:r>
              <a:rPr lang="en-US" sz="1100" b="1" dirty="0"/>
              <a:t>What is vaping? </a:t>
            </a:r>
            <a:r>
              <a:rPr lang="en-US" sz="1100" dirty="0"/>
              <a:t>Vaping is the act of inhaling and exhaling the aerosol (often called vapor) produced by an e-cigarette or similar battery-powered device. </a:t>
            </a:r>
          </a:p>
          <a:p>
            <a:endParaRPr lang="en-US" sz="1100" b="1" dirty="0"/>
          </a:p>
          <a:p>
            <a:r>
              <a:rPr lang="en-US" sz="1100" b="1" dirty="0"/>
              <a:t>What is an e-cigarette? </a:t>
            </a:r>
            <a:r>
              <a:rPr lang="en-US" sz="1100" dirty="0"/>
              <a:t>E-cigarettes are battery-powered vaporizers that simulate the action and sensation of smoking.</a:t>
            </a:r>
          </a:p>
          <a:p>
            <a:endParaRPr lang="en-US" sz="1100" b="1" dirty="0"/>
          </a:p>
          <a:p>
            <a:r>
              <a:rPr lang="en-US" sz="1100" b="1" dirty="0"/>
              <a:t>What are other names for e-cigarettes? </a:t>
            </a:r>
            <a:r>
              <a:rPr lang="en-US" sz="1100" dirty="0"/>
              <a:t>They are also known as e-cigs, vape pens, e-hookahs, e-pipes, tanks, mods, vapes, electronic nicotine delivery systems, or ENDS, and more. Some people refer to vaping devices by their brand name such as JUUL, BO, Blu, and others.</a:t>
            </a:r>
          </a:p>
          <a:p>
            <a:endParaRPr lang="en-US" sz="1100" b="1" dirty="0"/>
          </a:p>
        </p:txBody>
      </p:sp>
      <p:sp>
        <p:nvSpPr>
          <p:cNvPr id="4" name="Slide Number Placeholder 3"/>
          <p:cNvSpPr>
            <a:spLocks noGrp="1"/>
          </p:cNvSpPr>
          <p:nvPr>
            <p:ph type="sldNum" sz="quarter" idx="10"/>
          </p:nvPr>
        </p:nvSpPr>
        <p:spPr/>
        <p:txBody>
          <a:bodyPr/>
          <a:lstStyle/>
          <a:p>
            <a:fld id="{9F5C81E5-51A0-5547-9E3E-70C0BC38FA7E}" type="slidenum">
              <a:rPr lang="en-US" smtClean="0"/>
              <a:t>8</a:t>
            </a:fld>
            <a:endParaRPr lang="en-US" dirty="0"/>
          </a:p>
        </p:txBody>
      </p:sp>
    </p:spTree>
    <p:extLst>
      <p:ext uri="{BB962C8B-B14F-4D97-AF65-F5344CB8AC3E}">
        <p14:creationId xmlns:p14="http://schemas.microsoft.com/office/powerpoint/2010/main" val="419814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a:defRPr/>
            </a:pPr>
            <a:r>
              <a:rPr lang="en-US" sz="1100" dirty="0"/>
              <a:t>Talking Points:</a:t>
            </a:r>
          </a:p>
          <a:p>
            <a:endParaRPr lang="en-US" sz="1100" dirty="0"/>
          </a:p>
          <a:p>
            <a:r>
              <a:rPr lang="en-US" sz="1100" dirty="0"/>
              <a:t>E-cigarettes come in many different sizes, types, and colors.</a:t>
            </a:r>
          </a:p>
          <a:p>
            <a:endParaRPr lang="en-US" sz="1100" dirty="0"/>
          </a:p>
          <a:p>
            <a:r>
              <a:rPr lang="en-US" sz="1100" dirty="0"/>
              <a:t>Some e-cigarettes are made to look like regular cigarettes, cigars, or pipes. Some resemble pens, small electronic devices such as USB sticks, and other everyday items. The products that are designed to resemble small electronic devices are often compact and allow for discreet carrying and use—at home, in school hallways and bathrooms, and even in classrooms.</a:t>
            </a:r>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9</a:t>
            </a:fld>
            <a:endParaRPr lang="en-US" dirty="0"/>
          </a:p>
        </p:txBody>
      </p:sp>
    </p:spTree>
    <p:extLst>
      <p:ext uri="{BB962C8B-B14F-4D97-AF65-F5344CB8AC3E}">
        <p14:creationId xmlns:p14="http://schemas.microsoft.com/office/powerpoint/2010/main" val="109864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Talking Points:</a:t>
            </a:r>
          </a:p>
          <a:p>
            <a:endParaRPr lang="en-US" sz="1100" dirty="0"/>
          </a:p>
          <a:p>
            <a:r>
              <a:rPr lang="en-US" sz="1100" b="1" dirty="0"/>
              <a:t>Disposable e-cigarettes </a:t>
            </a:r>
            <a:r>
              <a:rPr lang="en-US" sz="1100" dirty="0"/>
              <a:t>often appear like actual, filter cigarettes in both shape and coloring. Common brand names include Zig Zag, Vapor4Life, V2, and White Cloud.</a:t>
            </a:r>
          </a:p>
          <a:p>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Medium-sized tank vaping devices are commonly referred to as </a:t>
            </a:r>
            <a:r>
              <a:rPr lang="en-US" sz="1100" b="1" dirty="0"/>
              <a:t>vape pens</a:t>
            </a:r>
            <a:r>
              <a:rPr lang="en-US" sz="1100" dirty="0"/>
              <a:t>.  They are generally more compact than other vape devices and are relatively easy to conceal. Pens have often been used discreetly by youth at school and home.  Common pen brands include JUUL, Aspire, Apollo, and </a:t>
            </a:r>
            <a:r>
              <a:rPr lang="en-US" sz="1100" dirty="0" err="1"/>
              <a:t>Kanger</a:t>
            </a:r>
            <a:r>
              <a:rPr lang="en-US" sz="1100" dirty="0"/>
              <a:t> among others.</a:t>
            </a:r>
          </a:p>
          <a:p>
            <a:endParaRPr lang="en-US" sz="1100" dirty="0"/>
          </a:p>
          <a:p>
            <a:endParaRPr lang="en-US" dirty="0"/>
          </a:p>
          <a:p>
            <a:endParaRPr lang="en-US" dirty="0"/>
          </a:p>
        </p:txBody>
      </p:sp>
      <p:sp>
        <p:nvSpPr>
          <p:cNvPr id="4" name="Slide Number Placeholder 3"/>
          <p:cNvSpPr>
            <a:spLocks noGrp="1"/>
          </p:cNvSpPr>
          <p:nvPr>
            <p:ph type="sldNum" sz="quarter" idx="10"/>
          </p:nvPr>
        </p:nvSpPr>
        <p:spPr/>
        <p:txBody>
          <a:bodyPr/>
          <a:lstStyle/>
          <a:p>
            <a:fld id="{9F5C81E5-51A0-5547-9E3E-70C0BC38FA7E}" type="slidenum">
              <a:rPr lang="en-US" smtClean="0"/>
              <a:t>10</a:t>
            </a:fld>
            <a:endParaRPr lang="en-US" dirty="0"/>
          </a:p>
        </p:txBody>
      </p:sp>
    </p:spTree>
    <p:extLst>
      <p:ext uri="{BB962C8B-B14F-4D97-AF65-F5344CB8AC3E}">
        <p14:creationId xmlns:p14="http://schemas.microsoft.com/office/powerpoint/2010/main" val="109864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Talking Points:</a:t>
            </a:r>
          </a:p>
          <a:p>
            <a:endParaRPr lang="en-US" sz="1100" dirty="0"/>
          </a:p>
          <a:p>
            <a:r>
              <a:rPr lang="en-US" sz="1100" b="1" dirty="0"/>
              <a:t>Tank systems </a:t>
            </a:r>
            <a:r>
              <a:rPr lang="en-US" sz="1100" dirty="0"/>
              <a:t>come in medium- to large-size devices that bear little or no resemblance to other tobacco products. They come in disposable and “rebuildable” versions, under brand names such as Aspire, Smok, Vaporesso, and Kangertech</a:t>
            </a:r>
          </a:p>
          <a:p>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t>Rechargeable e-cigarettes </a:t>
            </a:r>
            <a:r>
              <a:rPr lang="en-US" sz="1100" dirty="0"/>
              <a:t>often look like small electronic devices such as a USB stick. Common brand names are JUUL, Bo, and </a:t>
            </a:r>
            <a:r>
              <a:rPr lang="en-US" sz="1100" i="1" dirty="0" err="1"/>
              <a:t>my</a:t>
            </a:r>
            <a:r>
              <a:rPr lang="en-US" sz="1100" dirty="0" err="1"/>
              <a:t>blu</a:t>
            </a:r>
            <a:r>
              <a:rPr lang="en-US" sz="1100" dirty="0"/>
              <a:t>. They frequently are sold with pre-filled cartridges or pods.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It is helpful to note that many types of e-cigarettes are rechargeable, except for disposable e-cigarettes which are disposed of after the initial charge of the battery is depleted.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9F5C81E5-51A0-5547-9E3E-70C0BC38FA7E}" type="slidenum">
              <a:rPr lang="en-US" smtClean="0"/>
              <a:t>11</a:t>
            </a:fld>
            <a:endParaRPr lang="en-US" dirty="0"/>
          </a:p>
        </p:txBody>
      </p:sp>
    </p:spTree>
    <p:extLst>
      <p:ext uri="{BB962C8B-B14F-4D97-AF65-F5344CB8AC3E}">
        <p14:creationId xmlns:p14="http://schemas.microsoft.com/office/powerpoint/2010/main" val="732343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12DDD-8BC3-C141-9EE6-71C13EAA6F29}" type="datetimeFigureOut">
              <a:rPr lang="en-US" smtClean="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ED29DB-1E3E-3248-8410-B56D1DFDEEE8}" type="slidenum">
              <a:rPr lang="en-US" smtClean="0"/>
              <a:t>‹#›</a:t>
            </a:fld>
            <a:endParaRPr lang="en-US" dirty="0"/>
          </a:p>
        </p:txBody>
      </p:sp>
      <p:pic>
        <p:nvPicPr>
          <p:cNvPr id="2050" name="Picture 2" descr="M:\Users\Judi\TOBACCO-FY18\Vaping Campaign\Toolkit\Powerpoint\Vaping_PPT_cover_image_081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17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4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12DDD-8BC3-C141-9EE6-71C13EAA6F29}" type="datetimeFigureOut">
              <a:rPr lang="en-US" smtClean="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232090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12DDD-8BC3-C141-9EE6-71C13EAA6F29}" type="datetimeFigureOut">
              <a:rPr lang="en-US" smtClean="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ED29DB-1E3E-3248-8410-B56D1DFDEEE8}" type="slidenum">
              <a:rPr lang="en-US" smtClean="0"/>
              <a:t>‹#›</a:t>
            </a:fld>
            <a:endParaRPr lang="en-US" dirty="0"/>
          </a:p>
        </p:txBody>
      </p:sp>
    </p:spTree>
    <p:extLst>
      <p:ext uri="{BB962C8B-B14F-4D97-AF65-F5344CB8AC3E}">
        <p14:creationId xmlns:p14="http://schemas.microsoft.com/office/powerpoint/2010/main" val="217075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4690" y="274638"/>
            <a:ext cx="8229600" cy="1143000"/>
          </a:xfrm>
        </p:spPr>
        <p:txBody>
          <a:bodyPr>
            <a:normAutofit/>
          </a:bodyPr>
          <a:lstStyle>
            <a:lvl1pPr algn="l">
              <a:defRPr sz="4000" b="1" u="none">
                <a:solidFill>
                  <a:srgbClr val="FF0000"/>
                </a:solidFill>
              </a:defRPr>
            </a:lvl1pPr>
          </a:lstStyle>
          <a:p>
            <a:r>
              <a:rPr lang="en-US" dirty="0"/>
              <a:t>Click to edit Master title style</a:t>
            </a:r>
          </a:p>
        </p:txBody>
      </p:sp>
      <p:sp>
        <p:nvSpPr>
          <p:cNvPr id="3" name="Content Placeholder 2"/>
          <p:cNvSpPr>
            <a:spLocks noGrp="1"/>
          </p:cNvSpPr>
          <p:nvPr>
            <p:ph idx="1"/>
          </p:nvPr>
        </p:nvSpPr>
        <p:spPr>
          <a:xfrm>
            <a:off x="53469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12DDD-8BC3-C141-9EE6-71C13EAA6F29}" type="datetimeFigureOut">
              <a:rPr lang="en-US" smtClean="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ED29DB-1E3E-3248-8410-B56D1DFDEEE8}" type="slidenum">
              <a:rPr lang="en-US" smtClean="0"/>
              <a:t>‹#›</a:t>
            </a:fld>
            <a:endParaRPr lang="en-US" dirty="0"/>
          </a:p>
        </p:txBody>
      </p:sp>
      <p:pic>
        <p:nvPicPr>
          <p:cNvPr id="3074"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6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2313" y="4406900"/>
            <a:ext cx="7772400" cy="1362075"/>
          </a:xfrm>
        </p:spPr>
        <p:txBody>
          <a:bodyPr anchor="t"/>
          <a:lstStyle>
            <a:lvl1pPr algn="l">
              <a:defRPr sz="4000" b="1" cap="all">
                <a:solidFill>
                  <a:srgbClr val="FF0000"/>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12DDD-8BC3-C141-9EE6-71C13EAA6F29}" type="datetimeFigureOut">
              <a:rPr lang="en-US" smtClean="0"/>
              <a:t>9/19/19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ED29DB-1E3E-3248-8410-B56D1DFDEEE8}" type="slidenum">
              <a:rPr lang="en-US" smtClean="0"/>
              <a:t>‹#›</a:t>
            </a:fld>
            <a:endParaRPr lang="en-US" dirty="0"/>
          </a:p>
        </p:txBody>
      </p:sp>
      <p:pic>
        <p:nvPicPr>
          <p:cNvPr id="8"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091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4690" y="274638"/>
            <a:ext cx="8229600" cy="1143000"/>
          </a:xfrm>
        </p:spPr>
        <p:txBody>
          <a:bodyPr>
            <a:normAutofit/>
          </a:bodyPr>
          <a:lstStyle>
            <a:lvl1pPr algn="l">
              <a:defRPr sz="4000" b="1">
                <a:solidFill>
                  <a:srgbClr val="FF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12DDD-8BC3-C141-9EE6-71C13EAA6F29}" type="datetimeFigureOut">
              <a:rPr lang="en-US" smtClean="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ED29DB-1E3E-3248-8410-B56D1DFDEEE8}" type="slidenum">
              <a:rPr lang="en-US" smtClean="0"/>
              <a:t>‹#›</a:t>
            </a:fld>
            <a:endParaRPr lang="en-US" dirty="0"/>
          </a:p>
        </p:txBody>
      </p:sp>
      <p:pic>
        <p:nvPicPr>
          <p:cNvPr id="9"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9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4690" y="274638"/>
            <a:ext cx="8229600" cy="1143000"/>
          </a:xfrm>
        </p:spPr>
        <p:txBody>
          <a:bodyPr>
            <a:normAutofit/>
          </a:bodyPr>
          <a:lstStyle>
            <a:lvl1pPr algn="l">
              <a:defRPr sz="4000" b="1">
                <a:solidFill>
                  <a:srgbClr val="FF0000"/>
                </a:solidFil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12DDD-8BC3-C141-9EE6-71C13EAA6F29}" type="datetimeFigureOut">
              <a:rPr lang="en-US" smtClean="0"/>
              <a:t>9/19/19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ED29DB-1E3E-3248-8410-B56D1DFDEEE8}" type="slidenum">
              <a:rPr lang="en-US" smtClean="0"/>
              <a:t>‹#›</a:t>
            </a:fld>
            <a:endParaRPr lang="en-US" dirty="0"/>
          </a:p>
        </p:txBody>
      </p:sp>
      <p:pic>
        <p:nvPicPr>
          <p:cNvPr id="11"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4690" y="274638"/>
            <a:ext cx="8229600" cy="1143000"/>
          </a:xfrm>
        </p:spPr>
        <p:txBody>
          <a:bodyPr>
            <a:normAutofit/>
          </a:bodyPr>
          <a:lstStyle>
            <a:lvl1pPr algn="l">
              <a:defRPr sz="4000" b="1">
                <a:solidFill>
                  <a:srgbClr val="FF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C12DDD-8BC3-C141-9EE6-71C13EAA6F29}" type="datetimeFigureOut">
              <a:rPr lang="en-US" smtClean="0"/>
              <a:t>9/19/19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ED29DB-1E3E-3248-8410-B56D1DFDEEE8}" type="slidenum">
              <a:rPr lang="en-US" smtClean="0"/>
              <a:t>‹#›</a:t>
            </a:fld>
            <a:endParaRPr lang="en-US" dirty="0"/>
          </a:p>
        </p:txBody>
      </p:sp>
      <p:pic>
        <p:nvPicPr>
          <p:cNvPr id="7"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12DDD-8BC3-C141-9EE6-71C13EAA6F29}" type="datetimeFigureOut">
              <a:rPr lang="en-US" smtClean="0"/>
              <a:t>9/19/19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ED29DB-1E3E-3248-8410-B56D1DFDEEE8}" type="slidenum">
              <a:rPr lang="en-US" smtClean="0"/>
              <a:t>‹#›</a:t>
            </a:fld>
            <a:endParaRPr lang="en-US" dirty="0"/>
          </a:p>
        </p:txBody>
      </p:sp>
      <p:pic>
        <p:nvPicPr>
          <p:cNvPr id="7"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25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43528"/>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4435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5578"/>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BC12DDD-8BC3-C141-9EE6-71C13EAA6F29}" type="datetimeFigureOut">
              <a:rPr lang="en-US" smtClean="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ED29DB-1E3E-3248-8410-B56D1DFDEEE8}" type="slidenum">
              <a:rPr lang="en-US" smtClean="0"/>
              <a:t>‹#›</a:t>
            </a:fld>
            <a:endParaRPr lang="en-US" dirty="0"/>
          </a:p>
        </p:txBody>
      </p:sp>
      <p:pic>
        <p:nvPicPr>
          <p:cNvPr id="9"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45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3" descr="M:\Users\Judi\TOBACCO-FY18\Vaping Campaign\Toolkit\Powerpoint\Vaping_PPT_header_0818_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12DDD-8BC3-C141-9EE6-71C13EAA6F29}" type="datetimeFigureOut">
              <a:rPr lang="en-US" smtClean="0"/>
              <a:t>9/19/19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ED29DB-1E3E-3248-8410-B56D1DFDEEE8}" type="slidenum">
              <a:rPr lang="en-US" smtClean="0"/>
              <a:t>‹#›</a:t>
            </a:fld>
            <a:endParaRPr lang="en-US" dirty="0"/>
          </a:p>
        </p:txBody>
      </p:sp>
      <p:pic>
        <p:nvPicPr>
          <p:cNvPr id="9" name="Picture 2" descr="M:\Users\Judi\TOBACCO-FY18\Vaping Campaign\Toolkit\Powerpoint\GetOutraged_logo_WhiteOu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5266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descr="M:\Users\Judi\TOBACCO-FY18\Vaping Campaign\Toolkit\Powerpoint\Vaping_PPT_header_0818_2.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2861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469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469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12DDD-8BC3-C141-9EE6-71C13EAA6F29}" type="datetimeFigureOut">
              <a:rPr lang="en-US" smtClean="0"/>
              <a:t>9/19/19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D29DB-1E3E-3248-8410-B56D1DFDEEE8}" type="slidenum">
              <a:rPr lang="en-US" smtClean="0"/>
              <a:t>‹#›</a:t>
            </a:fld>
            <a:endParaRPr lang="en-US" dirty="0"/>
          </a:p>
        </p:txBody>
      </p:sp>
      <p:pic>
        <p:nvPicPr>
          <p:cNvPr id="8" name="Picture 2" descr="M:\Users\Judi\TOBACCO-FY18\Vaping Campaign\Toolkit\Powerpoint\GetOutraged_logo_WhiteOut.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44718" y="6340987"/>
            <a:ext cx="1828800" cy="42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512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000" b="1"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jpeg"/><Relationship Id="rId9" Type="http://schemas.openxmlformats.org/officeDocument/2006/relationships/image" Target="../media/image32.png"/><Relationship Id="rId10"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f"/><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obaccofreekids.org/assets/factsheets/0394.pdf" TargetMode="Externa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PowerPoint_Presentation1.pptx"/><Relationship Id="rId5" Type="http://schemas.openxmlformats.org/officeDocument/2006/relationships/image" Target="../media/image4.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washingtonpost.com/people/laurie-mcginley/?utm_term=.8b2608f5ff75"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hyperlink" Target="http://www.mahb.org/updated-school-policy-guide/" TargetMode="External"/><Relationship Id="rId4" Type="http://schemas.openxmlformats.org/officeDocument/2006/relationships/hyperlink" Target="https://catchinfo.org/modules/e-cigarettes/" TargetMode="External"/><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4.xml.rels><?xml version="1.0" encoding="UTF-8" standalone="yes"?>
<Relationships xmlns="http://schemas.openxmlformats.org/package/2006/relationships"><Relationship Id="rId3" Type="http://schemas.openxmlformats.org/officeDocument/2006/relationships/hyperlink" Target="https://urldefense.proofpoint.com/v2/url?u=http-3A__www.thisisquitting.com_&amp;d=DwMFAg&amp;c=vnpQElNyBvDURQSkHWTQ4g&amp;r=jFd2TlQl0h0osappmKLtnkJdiUgQj3AMTMi3RIXUjA8&amp;m=J8w4OXdF0-hdoDfJY61McoPsA95LZMibOowQ2Qb-kb0&amp;s=1XBPP0Dog0ynBCKBHBmRB5inFpI97fCIhFQnXaDJ86E&amp;e=" TargetMode="External"/><Relationship Id="rId4" Type="http://schemas.openxmlformats.org/officeDocument/2006/relationships/hyperlink" Target="https://urldefense.proofpoint.com/v2/url?u=https-3A__www.becomeanex.org_&amp;d=DwMFAg&amp;c=vnpQElNyBvDURQSkHWTQ4g&amp;r=jFd2TlQl0h0osappmKLtnkJdiUgQj3AMTMi3RIXUjA8&amp;m=J8w4OXdF0-hdoDfJY61McoPsA95LZMibOowQ2Qb-kb0&amp;s=KmJvqueBff-bz5F6LHVGofgd2VwQ1Y-ZMcmDkv0oz8M&amp;e=" TargetMode="External"/><Relationship Id="rId1" Type="http://schemas.openxmlformats.org/officeDocument/2006/relationships/slideLayout" Target="../slideLayouts/slideLayout2.xml"/><Relationship Id="rId2" Type="http://schemas.openxmlformats.org/officeDocument/2006/relationships/hyperlink" Target="https://urldefense.proofpoint.com/v2/url?u=https-3A__truthinitiative.org_news_first-2Dits-2Dkind-2Dfree-2De-2Dcigarette-2Dquit-2Dprogram-2Dnow-2Davailable-2Dyoung-2Dvapers-2Dlooking-2Dhelp&amp;d=DwMFAg&amp;c=vnpQElNyBvDURQSkHWTQ4g&amp;r=jFd2TlQl0h0osappmKLtnkJdiUgQj3AMTMi3RIXUjA8&amp;m=J8w4OXdF0-hdoDfJY61McoPsA95LZMibOowQ2Qb-kb0&amp;s=kLjVbFPZZU574oLFEQ_dKRUbK8t1x8LEVuy6C21Jv0U&amp;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hyperlink" Target="makesmokinghistory.org" TargetMode="External"/><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3" Type="http://schemas.openxmlformats.org/officeDocument/2006/relationships/hyperlink" Target="http://www.mass.gov/vaping" TargetMode="External"/><Relationship Id="rId4" Type="http://schemas.openxmlformats.org/officeDocument/2006/relationships/hyperlink" Target="https://www.instagram.com/getthevapefacts/?hl=en" TargetMode="External"/><Relationship Id="rId5" Type="http://schemas.openxmlformats.org/officeDocument/2006/relationships/hyperlink" Target="https://www.youtube.com/channel/UC7llPT9c4DKIFDApZxCh0zg" TargetMode="External"/><Relationship Id="rId6" Type="http://schemas.openxmlformats.org/officeDocument/2006/relationships/hyperlink" Target="https://www.youtube.com/watch?v=ZF8gSymv8SE" TargetMode="External"/><Relationship Id="rId7" Type="http://schemas.openxmlformats.org/officeDocument/2006/relationships/hyperlink" Target="https://massclearinghouse.ehs.state.ma.us/" TargetMode="External"/><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6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www.getoutraged.or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51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products</a:t>
            </a:r>
          </a:p>
        </p:txBody>
      </p:sp>
      <p:sp>
        <p:nvSpPr>
          <p:cNvPr id="3" name="TextBox 2"/>
          <p:cNvSpPr txBox="1"/>
          <p:nvPr/>
        </p:nvSpPr>
        <p:spPr>
          <a:xfrm>
            <a:off x="1023425" y="5573623"/>
            <a:ext cx="3566952" cy="523220"/>
          </a:xfrm>
          <a:prstGeom prst="rect">
            <a:avLst/>
          </a:prstGeom>
          <a:noFill/>
        </p:spPr>
        <p:txBody>
          <a:bodyPr wrap="square" rtlCol="0">
            <a:spAutoFit/>
          </a:bodyPr>
          <a:lstStyle/>
          <a:p>
            <a:r>
              <a:rPr lang="en-US" sz="2800" dirty="0"/>
              <a:t>Disposable E-cigarettes</a:t>
            </a:r>
          </a:p>
        </p:txBody>
      </p:sp>
      <p:pic>
        <p:nvPicPr>
          <p:cNvPr id="7" name="Picture 6" descr="e_cig_tran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950723">
            <a:off x="491289" y="2525293"/>
            <a:ext cx="3524867" cy="1927327"/>
          </a:xfrm>
          <a:prstGeom prst="rect">
            <a:avLst/>
          </a:prstGeom>
        </p:spPr>
      </p:pic>
      <p:sp>
        <p:nvSpPr>
          <p:cNvPr id="5" name="AutoShape 2" descr="Image result for disposable e-ci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Vape_pens_trans2.png">
            <a:extLst>
              <a:ext uri="{FF2B5EF4-FFF2-40B4-BE49-F238E27FC236}">
                <a16:creationId xmlns:a16="http://schemas.microsoft.com/office/drawing/2014/main" xmlns="" id="{BE6594FD-CF5A-467A-9BF7-8BB1CC2262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623" y="1357330"/>
            <a:ext cx="2296471" cy="4263251"/>
          </a:xfrm>
          <a:prstGeom prst="rect">
            <a:avLst/>
          </a:prstGeom>
        </p:spPr>
      </p:pic>
      <p:sp>
        <p:nvSpPr>
          <p:cNvPr id="12" name="TextBox 11">
            <a:extLst>
              <a:ext uri="{FF2B5EF4-FFF2-40B4-BE49-F238E27FC236}">
                <a16:creationId xmlns:a16="http://schemas.microsoft.com/office/drawing/2014/main" xmlns="" id="{32841084-834D-4F63-B5DC-CF6142B78D38}"/>
              </a:ext>
            </a:extLst>
          </p:cNvPr>
          <p:cNvSpPr txBox="1"/>
          <p:nvPr/>
        </p:nvSpPr>
        <p:spPr>
          <a:xfrm>
            <a:off x="6048659" y="5560275"/>
            <a:ext cx="2071916" cy="800219"/>
          </a:xfrm>
          <a:prstGeom prst="rect">
            <a:avLst/>
          </a:prstGeom>
          <a:noFill/>
        </p:spPr>
        <p:txBody>
          <a:bodyPr wrap="square" rtlCol="0">
            <a:spAutoFit/>
          </a:bodyPr>
          <a:lstStyle/>
          <a:p>
            <a:r>
              <a:rPr lang="en-US" sz="2800" dirty="0"/>
              <a:t>Vape Pens</a:t>
            </a:r>
          </a:p>
          <a:p>
            <a:endParaRPr lang="en-US" dirty="0"/>
          </a:p>
        </p:txBody>
      </p:sp>
      <p:pic>
        <p:nvPicPr>
          <p:cNvPr id="13" name="Picture 12" descr="blu_trans.png">
            <a:extLst>
              <a:ext uri="{FF2B5EF4-FFF2-40B4-BE49-F238E27FC236}">
                <a16:creationId xmlns:a16="http://schemas.microsoft.com/office/drawing/2014/main" xmlns="" id="{E816531C-47DE-4C7F-9B85-9B2F30E696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38396">
            <a:off x="3164020" y="1896844"/>
            <a:ext cx="617400" cy="3564455"/>
          </a:xfrm>
          <a:prstGeom prst="rect">
            <a:avLst/>
          </a:prstGeom>
        </p:spPr>
      </p:pic>
    </p:spTree>
    <p:extLst>
      <p:ext uri="{BB962C8B-B14F-4D97-AF65-F5344CB8AC3E}">
        <p14:creationId xmlns:p14="http://schemas.microsoft.com/office/powerpoint/2010/main" val="1089970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3048" y="5560275"/>
            <a:ext cx="2673440" cy="523220"/>
          </a:xfrm>
          <a:prstGeom prst="rect">
            <a:avLst/>
          </a:prstGeom>
          <a:noFill/>
        </p:spPr>
        <p:txBody>
          <a:bodyPr wrap="square" rtlCol="0">
            <a:spAutoFit/>
          </a:bodyPr>
          <a:lstStyle/>
          <a:p>
            <a:r>
              <a:rPr lang="en-US" sz="2800" dirty="0"/>
              <a:t>Tank Systems</a:t>
            </a:r>
          </a:p>
        </p:txBody>
      </p:sp>
      <p:pic>
        <p:nvPicPr>
          <p:cNvPr id="6" name="Picture 5" descr="tank_trans_no_backgrou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706" y="1426257"/>
            <a:ext cx="2749902" cy="4134018"/>
          </a:xfrm>
          <a:prstGeom prst="rect">
            <a:avLst/>
          </a:prstGeom>
        </p:spPr>
      </p:pic>
      <p:pic>
        <p:nvPicPr>
          <p:cNvPr id="8" name="Picture 7" descr="Juul_trans.png">
            <a:extLst>
              <a:ext uri="{FF2B5EF4-FFF2-40B4-BE49-F238E27FC236}">
                <a16:creationId xmlns:a16="http://schemas.microsoft.com/office/drawing/2014/main" xmlns="" id="{8D14ED78-05A5-49F3-B7FB-DE7228334C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1607" y="1426257"/>
            <a:ext cx="874142" cy="3954959"/>
          </a:xfrm>
          <a:prstGeom prst="rect">
            <a:avLst/>
          </a:prstGeom>
        </p:spPr>
      </p:pic>
      <p:pic>
        <p:nvPicPr>
          <p:cNvPr id="10" name="Picture 9" descr="Bo_trans.png">
            <a:extLst>
              <a:ext uri="{FF2B5EF4-FFF2-40B4-BE49-F238E27FC236}">
                <a16:creationId xmlns:a16="http://schemas.microsoft.com/office/drawing/2014/main" xmlns="" id="{C7B929EE-E7A8-4099-9D72-D9E68D415B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1258" y="1226506"/>
            <a:ext cx="870493" cy="4188920"/>
          </a:xfrm>
          <a:prstGeom prst="rect">
            <a:avLst/>
          </a:prstGeom>
        </p:spPr>
      </p:pic>
      <p:sp>
        <p:nvSpPr>
          <p:cNvPr id="11" name="Content Placeholder 3">
            <a:extLst>
              <a:ext uri="{FF2B5EF4-FFF2-40B4-BE49-F238E27FC236}">
                <a16:creationId xmlns:a16="http://schemas.microsoft.com/office/drawing/2014/main" xmlns="" id="{AAA4C7DE-AAC3-41BD-9169-3C29C8E73FC0}"/>
              </a:ext>
            </a:extLst>
          </p:cNvPr>
          <p:cNvSpPr>
            <a:spLocks noGrp="1"/>
          </p:cNvSpPr>
          <p:nvPr>
            <p:ph idx="1"/>
          </p:nvPr>
        </p:nvSpPr>
        <p:spPr>
          <a:xfrm>
            <a:off x="4416725" y="5578248"/>
            <a:ext cx="4299950" cy="822552"/>
          </a:xfrm>
        </p:spPr>
        <p:txBody>
          <a:bodyPr>
            <a:normAutofit fontScale="85000" lnSpcReduction="20000"/>
          </a:bodyPr>
          <a:lstStyle/>
          <a:p>
            <a:pPr marL="0" indent="0" algn="ctr">
              <a:buNone/>
            </a:pPr>
            <a:r>
              <a:rPr lang="en-US" sz="3300" dirty="0"/>
              <a:t>Rechargeable E-cigarettes</a:t>
            </a:r>
          </a:p>
          <a:p>
            <a:pPr marL="0" indent="0" algn="ctr">
              <a:buNone/>
            </a:pPr>
            <a:r>
              <a:rPr lang="en-US" sz="2800" dirty="0"/>
              <a:t>(Bo &amp; JUUL)</a:t>
            </a:r>
          </a:p>
        </p:txBody>
      </p:sp>
    </p:spTree>
    <p:extLst>
      <p:ext uri="{BB962C8B-B14F-4D97-AF65-F5344CB8AC3E}">
        <p14:creationId xmlns:p14="http://schemas.microsoft.com/office/powerpoint/2010/main" val="3818835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AA3FE3-E4C6-41F0-81F2-76ED341E6633}"/>
              </a:ext>
            </a:extLst>
          </p:cNvPr>
          <p:cNvSpPr>
            <a:spLocks noGrp="1"/>
          </p:cNvSpPr>
          <p:nvPr>
            <p:ph type="title"/>
          </p:nvPr>
        </p:nvSpPr>
        <p:spPr/>
        <p:txBody>
          <a:bodyPr/>
          <a:lstStyle/>
          <a:p>
            <a:r>
              <a:rPr lang="en-US" dirty="0"/>
              <a:t>JUUL (</a:t>
            </a:r>
            <a:r>
              <a:rPr lang="en-US" dirty="0" err="1"/>
              <a:t>JUULing</a:t>
            </a:r>
            <a:r>
              <a:rPr lang="en-US" dirty="0"/>
              <a:t>)</a:t>
            </a:r>
          </a:p>
        </p:txBody>
      </p:sp>
      <p:pic>
        <p:nvPicPr>
          <p:cNvPr id="4" name="Picture 4" descr="Related image">
            <a:extLst>
              <a:ext uri="{FF2B5EF4-FFF2-40B4-BE49-F238E27FC236}">
                <a16:creationId xmlns:a16="http://schemas.microsoft.com/office/drawing/2014/main" xmlns="" id="{685F3DFE-3944-4058-9249-45B5B5CA7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565"/>
          <a:stretch>
            <a:fillRect/>
          </a:stretch>
        </p:blipFill>
        <p:spPr bwMode="auto">
          <a:xfrm>
            <a:off x="152400" y="1657350"/>
            <a:ext cx="53355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rcohen01\Desktop\xcharger-small.jpg.pagespeed.ic.PNxaQo3w1u.jpg">
            <a:extLst>
              <a:ext uri="{FF2B5EF4-FFF2-40B4-BE49-F238E27FC236}">
                <a16:creationId xmlns:a16="http://schemas.microsoft.com/office/drawing/2014/main" xmlns="" id="{72DEAE53-35EE-425D-AB27-340EEDFF27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640" y="1878806"/>
            <a:ext cx="380365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560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3E8A5D-FFA1-4D11-A9AD-5654E666C39D}"/>
              </a:ext>
            </a:extLst>
          </p:cNvPr>
          <p:cNvSpPr>
            <a:spLocks noGrp="1"/>
          </p:cNvSpPr>
          <p:nvPr>
            <p:ph type="title"/>
          </p:nvPr>
        </p:nvSpPr>
        <p:spPr/>
        <p:txBody>
          <a:bodyPr/>
          <a:lstStyle/>
          <a:p>
            <a:r>
              <a:rPr lang="en-US" dirty="0"/>
              <a:t>Truth Initiative facts:</a:t>
            </a:r>
          </a:p>
        </p:txBody>
      </p:sp>
      <p:pic>
        <p:nvPicPr>
          <p:cNvPr id="1026" name="Picture 2" descr="15-to-17-year-olds are 16 times more likely to use a JUUL compared to 25-34-year-olds">
            <a:extLst>
              <a:ext uri="{FF2B5EF4-FFF2-40B4-BE49-F238E27FC236}">
                <a16:creationId xmlns:a16="http://schemas.microsoft.com/office/drawing/2014/main" xmlns="" id="{05105A6C-EA0E-4819-9E86-DD0D34A9B8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4988" y="1796430"/>
            <a:ext cx="8229600" cy="413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667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40B08-DBB9-4BC7-8832-68AADF767970}"/>
              </a:ext>
            </a:extLst>
          </p:cNvPr>
          <p:cNvSpPr>
            <a:spLocks noGrp="1"/>
          </p:cNvSpPr>
          <p:nvPr>
            <p:ph type="title"/>
          </p:nvPr>
        </p:nvSpPr>
        <p:spPr/>
        <p:txBody>
          <a:bodyPr/>
          <a:lstStyle/>
          <a:p>
            <a:r>
              <a:rPr lang="en-US" dirty="0"/>
              <a:t>Nicotine content in juul</a:t>
            </a:r>
          </a:p>
        </p:txBody>
      </p:sp>
      <p:pic>
        <p:nvPicPr>
          <p:cNvPr id="4" name="Picture 3">
            <a:extLst>
              <a:ext uri="{FF2B5EF4-FFF2-40B4-BE49-F238E27FC236}">
                <a16:creationId xmlns:a16="http://schemas.microsoft.com/office/drawing/2014/main" xmlns="" id="{CF0D3C7E-EE57-5846-BB34-7C9485EF39BA}"/>
              </a:ext>
            </a:extLst>
          </p:cNvPr>
          <p:cNvPicPr>
            <a:picLocks noChangeAspect="1"/>
          </p:cNvPicPr>
          <p:nvPr/>
        </p:nvPicPr>
        <p:blipFill>
          <a:blip r:embed="rId3"/>
          <a:stretch>
            <a:fillRect/>
          </a:stretch>
        </p:blipFill>
        <p:spPr>
          <a:xfrm>
            <a:off x="3748315" y="2070101"/>
            <a:ext cx="5272276" cy="3009900"/>
          </a:xfrm>
          <a:prstGeom prst="rect">
            <a:avLst/>
          </a:prstGeom>
        </p:spPr>
      </p:pic>
      <p:pic>
        <p:nvPicPr>
          <p:cNvPr id="5" name="Picture 4">
            <a:extLst>
              <a:ext uri="{FF2B5EF4-FFF2-40B4-BE49-F238E27FC236}">
                <a16:creationId xmlns:a16="http://schemas.microsoft.com/office/drawing/2014/main" xmlns="" id="{8BE5EB75-E120-9242-9796-CDCF1B7F1FF7}"/>
              </a:ext>
            </a:extLst>
          </p:cNvPr>
          <p:cNvPicPr>
            <a:picLocks noChangeAspect="1"/>
          </p:cNvPicPr>
          <p:nvPr/>
        </p:nvPicPr>
        <p:blipFill>
          <a:blip r:embed="rId4"/>
          <a:stretch>
            <a:fillRect/>
          </a:stretch>
        </p:blipFill>
        <p:spPr>
          <a:xfrm>
            <a:off x="282112" y="2651246"/>
            <a:ext cx="1034661" cy="1847609"/>
          </a:xfrm>
          <a:prstGeom prst="rect">
            <a:avLst/>
          </a:prstGeom>
        </p:spPr>
      </p:pic>
      <p:pic>
        <p:nvPicPr>
          <p:cNvPr id="6" name="Picture 5">
            <a:extLst>
              <a:ext uri="{FF2B5EF4-FFF2-40B4-BE49-F238E27FC236}">
                <a16:creationId xmlns:a16="http://schemas.microsoft.com/office/drawing/2014/main" xmlns="" id="{5DB0A31D-9F37-BC45-9AE3-D4BBD066519D}"/>
              </a:ext>
            </a:extLst>
          </p:cNvPr>
          <p:cNvPicPr>
            <a:picLocks noChangeAspect="1"/>
          </p:cNvPicPr>
          <p:nvPr/>
        </p:nvPicPr>
        <p:blipFill rotWithShape="1">
          <a:blip r:embed="rId5"/>
          <a:srcRect l="18606" r="13723"/>
          <a:stretch/>
        </p:blipFill>
        <p:spPr>
          <a:xfrm>
            <a:off x="1766153" y="2409858"/>
            <a:ext cx="1496768" cy="2211852"/>
          </a:xfrm>
          <a:prstGeom prst="rect">
            <a:avLst/>
          </a:prstGeom>
        </p:spPr>
      </p:pic>
      <p:sp>
        <p:nvSpPr>
          <p:cNvPr id="7" name="TextBox 6">
            <a:extLst>
              <a:ext uri="{FF2B5EF4-FFF2-40B4-BE49-F238E27FC236}">
                <a16:creationId xmlns:a16="http://schemas.microsoft.com/office/drawing/2014/main" xmlns="" id="{DF284249-0E02-BD4A-8E1B-6FE06FCC3872}"/>
              </a:ext>
            </a:extLst>
          </p:cNvPr>
          <p:cNvSpPr txBox="1"/>
          <p:nvPr/>
        </p:nvSpPr>
        <p:spPr>
          <a:xfrm>
            <a:off x="1424154" y="3307208"/>
            <a:ext cx="698500" cy="830997"/>
          </a:xfrm>
          <a:prstGeom prst="rect">
            <a:avLst/>
          </a:prstGeom>
          <a:noFill/>
        </p:spPr>
        <p:txBody>
          <a:bodyPr wrap="square" rtlCol="0">
            <a:spAutoFit/>
          </a:bodyPr>
          <a:lstStyle/>
          <a:p>
            <a:r>
              <a:rPr lang="en-US" sz="4800" dirty="0">
                <a:solidFill>
                  <a:srgbClr val="D71921"/>
                </a:solidFill>
              </a:rPr>
              <a:t>=</a:t>
            </a:r>
          </a:p>
        </p:txBody>
      </p:sp>
      <p:sp>
        <p:nvSpPr>
          <p:cNvPr id="9" name="TextBox 8">
            <a:extLst>
              <a:ext uri="{FF2B5EF4-FFF2-40B4-BE49-F238E27FC236}">
                <a16:creationId xmlns:a16="http://schemas.microsoft.com/office/drawing/2014/main" xmlns="" id="{B877BBF5-A932-A940-8485-50338000D0D5}"/>
              </a:ext>
            </a:extLst>
          </p:cNvPr>
          <p:cNvSpPr txBox="1"/>
          <p:nvPr/>
        </p:nvSpPr>
        <p:spPr>
          <a:xfrm>
            <a:off x="75450" y="4621711"/>
            <a:ext cx="1477934" cy="646331"/>
          </a:xfrm>
          <a:prstGeom prst="rect">
            <a:avLst/>
          </a:prstGeom>
          <a:noFill/>
        </p:spPr>
        <p:txBody>
          <a:bodyPr wrap="square" rtlCol="0">
            <a:spAutoFit/>
          </a:bodyPr>
          <a:lstStyle/>
          <a:p>
            <a:pPr algn="ctr"/>
            <a:r>
              <a:rPr lang="en-US" dirty="0">
                <a:solidFill>
                  <a:srgbClr val="D71921"/>
                </a:solidFill>
                <a:latin typeface="Arial" panose="020B0604020202020204" pitchFamily="34" charset="0"/>
                <a:cs typeface="Arial" panose="020B0604020202020204" pitchFamily="34" charset="0"/>
              </a:rPr>
              <a:t>1 JUUL </a:t>
            </a:r>
            <a:br>
              <a:rPr lang="en-US" dirty="0">
                <a:solidFill>
                  <a:srgbClr val="D71921"/>
                </a:solidFill>
                <a:latin typeface="Arial" panose="020B0604020202020204" pitchFamily="34" charset="0"/>
                <a:cs typeface="Arial" panose="020B0604020202020204" pitchFamily="34" charset="0"/>
              </a:rPr>
            </a:br>
            <a:r>
              <a:rPr lang="en-US" dirty="0">
                <a:solidFill>
                  <a:srgbClr val="D71921"/>
                </a:solidFill>
                <a:latin typeface="Arial" panose="020B0604020202020204" pitchFamily="34" charset="0"/>
                <a:cs typeface="Arial" panose="020B0604020202020204" pitchFamily="34" charset="0"/>
              </a:rPr>
              <a:t>Pod</a:t>
            </a:r>
          </a:p>
        </p:txBody>
      </p:sp>
      <p:sp>
        <p:nvSpPr>
          <p:cNvPr id="10" name="TextBox 9">
            <a:extLst>
              <a:ext uri="{FF2B5EF4-FFF2-40B4-BE49-F238E27FC236}">
                <a16:creationId xmlns:a16="http://schemas.microsoft.com/office/drawing/2014/main" xmlns="" id="{CCFA8D0A-4BEB-7647-BE1D-395DD726DA4D}"/>
              </a:ext>
            </a:extLst>
          </p:cNvPr>
          <p:cNvSpPr txBox="1"/>
          <p:nvPr/>
        </p:nvSpPr>
        <p:spPr>
          <a:xfrm>
            <a:off x="1911882" y="4644652"/>
            <a:ext cx="1477934" cy="646331"/>
          </a:xfrm>
          <a:prstGeom prst="rect">
            <a:avLst/>
          </a:prstGeom>
          <a:noFill/>
        </p:spPr>
        <p:txBody>
          <a:bodyPr wrap="square" rtlCol="0">
            <a:spAutoFit/>
          </a:bodyPr>
          <a:lstStyle/>
          <a:p>
            <a:pPr algn="ctr"/>
            <a:r>
              <a:rPr lang="en-US" dirty="0">
                <a:solidFill>
                  <a:srgbClr val="D71921"/>
                </a:solidFill>
                <a:latin typeface="Arial" panose="020B0604020202020204" pitchFamily="34" charset="0"/>
                <a:cs typeface="Arial" panose="020B0604020202020204" pitchFamily="34" charset="0"/>
              </a:rPr>
              <a:t>1 Pack of Cigarettes</a:t>
            </a:r>
          </a:p>
        </p:txBody>
      </p:sp>
    </p:spTree>
    <p:extLst>
      <p:ext uri="{BB962C8B-B14F-4D97-AF65-F5344CB8AC3E}">
        <p14:creationId xmlns:p14="http://schemas.microsoft.com/office/powerpoint/2010/main" val="310803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1812" y="4858566"/>
            <a:ext cx="3742816" cy="523220"/>
          </a:xfrm>
          <a:prstGeom prst="rect">
            <a:avLst/>
          </a:prstGeom>
          <a:noFill/>
        </p:spPr>
        <p:txBody>
          <a:bodyPr wrap="square" rtlCol="0">
            <a:spAutoFit/>
          </a:bodyPr>
          <a:lstStyle/>
          <a:p>
            <a:r>
              <a:rPr lang="en-US" sz="2800" dirty="0"/>
              <a:t>E-liquids and E-Juices</a:t>
            </a:r>
          </a:p>
        </p:txBody>
      </p:sp>
      <p:pic>
        <p:nvPicPr>
          <p:cNvPr id="7" name="Picture 6" descr="e-juices_tran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917" y="1975876"/>
            <a:ext cx="6059665" cy="2891807"/>
          </a:xfrm>
          <a:prstGeom prst="rect">
            <a:avLst/>
          </a:prstGeom>
        </p:spPr>
      </p:pic>
      <p:sp>
        <p:nvSpPr>
          <p:cNvPr id="5" name="TextBox 4"/>
          <p:cNvSpPr txBox="1"/>
          <p:nvPr/>
        </p:nvSpPr>
        <p:spPr>
          <a:xfrm>
            <a:off x="7496175" y="4858566"/>
            <a:ext cx="1095238" cy="523220"/>
          </a:xfrm>
          <a:prstGeom prst="rect">
            <a:avLst/>
          </a:prstGeom>
          <a:noFill/>
        </p:spPr>
        <p:txBody>
          <a:bodyPr wrap="square" rtlCol="0">
            <a:spAutoFit/>
          </a:bodyPr>
          <a:lstStyle/>
          <a:p>
            <a:r>
              <a:rPr lang="en-US" sz="2800" dirty="0"/>
              <a:t>Pods</a:t>
            </a:r>
          </a:p>
        </p:txBody>
      </p:sp>
      <p:pic>
        <p:nvPicPr>
          <p:cNvPr id="2050" name="Picture 2" descr="M:\Creative\Tobacco\Vaping\Photoshoot\Juul_and_pod.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3513" b="8024"/>
          <a:stretch/>
        </p:blipFill>
        <p:spPr bwMode="auto">
          <a:xfrm>
            <a:off x="7562848" y="1566861"/>
            <a:ext cx="762001" cy="1419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049" y="3105966"/>
            <a:ext cx="1371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65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xmlns="" id="{366A1E76-DF1D-4176-826A-C88796897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47" y="852460"/>
            <a:ext cx="3861053" cy="515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xmlns="" id="{A4CC0BBB-91C5-41C4-9B2D-397F3FC825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396" y="852460"/>
            <a:ext cx="3861042" cy="515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20">
            <a:extLst>
              <a:ext uri="{FF2B5EF4-FFF2-40B4-BE49-F238E27FC236}">
                <a16:creationId xmlns:a16="http://schemas.microsoft.com/office/drawing/2014/main" xmlns="" id="{47D0ABCA-41D8-4578-8A23-AA55AFB6C2F1}"/>
              </a:ext>
            </a:extLst>
          </p:cNvPr>
          <p:cNvSpPr>
            <a:spLocks noChangeArrowheads="1"/>
          </p:cNvSpPr>
          <p:nvPr/>
        </p:nvSpPr>
        <p:spPr bwMode="auto">
          <a:xfrm rot="12196384">
            <a:off x="2713810" y="5191529"/>
            <a:ext cx="1447800" cy="838200"/>
          </a:xfrm>
          <a:prstGeom prst="rightArrow">
            <a:avLst>
              <a:gd name="adj1" fmla="val 50000"/>
              <a:gd name="adj2" fmla="val 50003"/>
            </a:avLst>
          </a:prstGeom>
          <a:solidFill>
            <a:schemeClr val="accent1"/>
          </a:solidFill>
          <a:ln w="9525" algn="ctr">
            <a:solidFill>
              <a:schemeClr val="tx1"/>
            </a:solidFill>
            <a:round/>
            <a:headEnd/>
            <a:tailEnd/>
          </a:ln>
        </p:spPr>
        <p:txBody>
          <a:bodyPr/>
          <a:lstStyle>
            <a:lvl1pPr>
              <a:spcBef>
                <a:spcPct val="20000"/>
              </a:spcBef>
              <a:buChar char="•"/>
              <a:defRPr sz="2800">
                <a:solidFill>
                  <a:srgbClr val="3C393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sz="2400">
                <a:solidFill>
                  <a:srgbClr val="3C393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Char char="•"/>
              <a:defRPr sz="2000">
                <a:solidFill>
                  <a:srgbClr val="3C393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9pPr>
          </a:lstStyle>
          <a:p>
            <a:pPr algn="ctr" eaLnBrk="1" hangingPunct="1">
              <a:spcBef>
                <a:spcPct val="0"/>
              </a:spcBef>
              <a:buFontTx/>
              <a:buNone/>
            </a:pPr>
            <a:endParaRPr lang="en-US" altLang="en-US" sz="1800">
              <a:solidFill>
                <a:schemeClr val="tx1"/>
              </a:solidFill>
              <a:latin typeface="Tahoma" panose="020B0604030504040204" pitchFamily="34" charset="0"/>
            </a:endParaRPr>
          </a:p>
        </p:txBody>
      </p:sp>
      <p:sp>
        <p:nvSpPr>
          <p:cNvPr id="7" name="Arrow: Right 20">
            <a:extLst>
              <a:ext uri="{FF2B5EF4-FFF2-40B4-BE49-F238E27FC236}">
                <a16:creationId xmlns:a16="http://schemas.microsoft.com/office/drawing/2014/main" xmlns="" id="{DE7980B0-304A-4396-AA69-268A2B40F326}"/>
              </a:ext>
            </a:extLst>
          </p:cNvPr>
          <p:cNvSpPr>
            <a:spLocks noChangeArrowheads="1"/>
          </p:cNvSpPr>
          <p:nvPr/>
        </p:nvSpPr>
        <p:spPr bwMode="auto">
          <a:xfrm rot="12196384">
            <a:off x="6482604" y="4520507"/>
            <a:ext cx="1447800" cy="838200"/>
          </a:xfrm>
          <a:prstGeom prst="rightArrow">
            <a:avLst>
              <a:gd name="adj1" fmla="val 50000"/>
              <a:gd name="adj2" fmla="val 50003"/>
            </a:avLst>
          </a:prstGeom>
          <a:solidFill>
            <a:schemeClr val="accent1"/>
          </a:solidFill>
          <a:ln w="9525" algn="ctr">
            <a:solidFill>
              <a:schemeClr val="tx1"/>
            </a:solidFill>
            <a:round/>
            <a:headEnd/>
            <a:tailEnd/>
          </a:ln>
        </p:spPr>
        <p:txBody>
          <a:bodyPr/>
          <a:lstStyle>
            <a:lvl1pPr>
              <a:spcBef>
                <a:spcPct val="20000"/>
              </a:spcBef>
              <a:buChar char="•"/>
              <a:defRPr sz="2800">
                <a:solidFill>
                  <a:srgbClr val="3C393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sz="2400">
                <a:solidFill>
                  <a:srgbClr val="3C393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Char char="•"/>
              <a:defRPr sz="2000">
                <a:solidFill>
                  <a:srgbClr val="3C393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9pPr>
          </a:lstStyle>
          <a:p>
            <a:pPr algn="ctr" eaLnBrk="1" hangingPunct="1">
              <a:spcBef>
                <a:spcPct val="0"/>
              </a:spcBef>
              <a:buFontTx/>
              <a:buNone/>
            </a:pPr>
            <a:endParaRPr lang="en-US" altLang="en-US" sz="1800">
              <a:solidFill>
                <a:schemeClr val="tx1"/>
              </a:solidFill>
              <a:latin typeface="Tahoma" panose="020B0604030504040204" pitchFamily="34" charset="0"/>
            </a:endParaRPr>
          </a:p>
        </p:txBody>
      </p:sp>
      <p:sp>
        <p:nvSpPr>
          <p:cNvPr id="8" name="Arrow: Right 20">
            <a:extLst>
              <a:ext uri="{FF2B5EF4-FFF2-40B4-BE49-F238E27FC236}">
                <a16:creationId xmlns:a16="http://schemas.microsoft.com/office/drawing/2014/main" xmlns="" id="{1C6628F0-6432-408C-B083-6537D9D889BD}"/>
              </a:ext>
            </a:extLst>
          </p:cNvPr>
          <p:cNvSpPr>
            <a:spLocks noChangeArrowheads="1"/>
          </p:cNvSpPr>
          <p:nvPr/>
        </p:nvSpPr>
        <p:spPr bwMode="auto">
          <a:xfrm rot="12196384">
            <a:off x="7275108" y="2338877"/>
            <a:ext cx="1447800" cy="838200"/>
          </a:xfrm>
          <a:prstGeom prst="rightArrow">
            <a:avLst>
              <a:gd name="adj1" fmla="val 50000"/>
              <a:gd name="adj2" fmla="val 50003"/>
            </a:avLst>
          </a:prstGeom>
          <a:solidFill>
            <a:schemeClr val="accent1"/>
          </a:solidFill>
          <a:ln w="9525" algn="ctr">
            <a:solidFill>
              <a:schemeClr val="tx1"/>
            </a:solidFill>
            <a:round/>
            <a:headEnd/>
            <a:tailEnd/>
          </a:ln>
        </p:spPr>
        <p:txBody>
          <a:bodyPr/>
          <a:lstStyle>
            <a:lvl1pPr>
              <a:spcBef>
                <a:spcPct val="20000"/>
              </a:spcBef>
              <a:buChar char="•"/>
              <a:defRPr sz="2800">
                <a:solidFill>
                  <a:srgbClr val="3C393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sz="2400">
                <a:solidFill>
                  <a:srgbClr val="3C393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Char char="•"/>
              <a:defRPr sz="2000">
                <a:solidFill>
                  <a:srgbClr val="3C393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9pPr>
          </a:lstStyle>
          <a:p>
            <a:pPr algn="ctr" eaLnBrk="1" hangingPunct="1">
              <a:spcBef>
                <a:spcPct val="0"/>
              </a:spcBef>
              <a:buFontTx/>
              <a:buNone/>
            </a:pPr>
            <a:endParaRPr lang="en-US" altLang="en-US" sz="1800">
              <a:solidFill>
                <a:schemeClr val="tx1"/>
              </a:solidFill>
              <a:latin typeface="Tahoma" panose="020B0604030504040204" pitchFamily="34" charset="0"/>
            </a:endParaRPr>
          </a:p>
        </p:txBody>
      </p:sp>
    </p:spTree>
    <p:extLst>
      <p:ext uri="{BB962C8B-B14F-4D97-AF65-F5344CB8AC3E}">
        <p14:creationId xmlns:p14="http://schemas.microsoft.com/office/powerpoint/2010/main" val="85099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and emerging products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90" y="3806827"/>
            <a:ext cx="34385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021" y="1394620"/>
            <a:ext cx="1704976" cy="2327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88" y="4217353"/>
            <a:ext cx="2151285" cy="1871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5997" y="1312863"/>
            <a:ext cx="1879876" cy="243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10418"/>
          <a:stretch/>
        </p:blipFill>
        <p:spPr bwMode="auto">
          <a:xfrm>
            <a:off x="537069" y="1529558"/>
            <a:ext cx="1677690" cy="22169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M:\Creative\Tobacco\Vaping\Photoshoot\MTCP-vape-7074.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32362" y="4341693"/>
            <a:ext cx="2457317" cy="17692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7527" y="1645047"/>
            <a:ext cx="2681288" cy="19546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63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it works</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21" y="1880559"/>
            <a:ext cx="9056279" cy="3557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81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Vapor vs. Aerosol</a:t>
            </a:r>
          </a:p>
        </p:txBody>
      </p:sp>
      <p:sp>
        <p:nvSpPr>
          <p:cNvPr id="7" name="Content Placeholder 6"/>
          <p:cNvSpPr>
            <a:spLocks noGrp="1"/>
          </p:cNvSpPr>
          <p:nvPr>
            <p:ph idx="1"/>
          </p:nvPr>
        </p:nvSpPr>
        <p:spPr/>
        <p:txBody>
          <a:bodyPr>
            <a:normAutofit/>
          </a:bodyPr>
          <a:lstStyle/>
          <a:p>
            <a:r>
              <a:rPr lang="en-US" kern="0" dirty="0"/>
              <a:t>Produces an aerosol, </a:t>
            </a:r>
            <a:r>
              <a:rPr lang="en-US" b="1" i="1" u="sng" kern="0" dirty="0"/>
              <a:t>NOT</a:t>
            </a:r>
            <a:r>
              <a:rPr lang="en-US" b="1" i="1" kern="0" dirty="0"/>
              <a:t> </a:t>
            </a:r>
            <a:r>
              <a:rPr lang="en-US" kern="0" dirty="0"/>
              <a:t>water vapor</a:t>
            </a:r>
          </a:p>
          <a:p>
            <a:r>
              <a:rPr lang="en-US" kern="0" dirty="0"/>
              <a:t>Aerosol can contain harmful substances:</a:t>
            </a:r>
          </a:p>
          <a:p>
            <a:endParaRPr lang="en-US" kern="0" dirty="0"/>
          </a:p>
          <a:p>
            <a:endParaRPr lang="en-US" dirty="0"/>
          </a:p>
        </p:txBody>
      </p:sp>
      <p:pic>
        <p:nvPicPr>
          <p:cNvPr id="4" name="Picture 2">
            <a:extLst>
              <a:ext uri="{FF2B5EF4-FFF2-40B4-BE49-F238E27FC236}">
                <a16:creationId xmlns:a16="http://schemas.microsoft.com/office/drawing/2014/main" xmlns="" id="{D24A1372-98C3-4F4E-892E-A1FED7F1D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70149"/>
            <a:ext cx="8534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xmlns="" id="{40089884-1988-4A05-B15B-8E09AC17F300}"/>
              </a:ext>
            </a:extLst>
          </p:cNvPr>
          <p:cNvSpPr txBox="1">
            <a:spLocks noChangeArrowheads="1"/>
          </p:cNvSpPr>
          <p:nvPr/>
        </p:nvSpPr>
        <p:spPr bwMode="auto">
          <a:xfrm>
            <a:off x="534689" y="6429473"/>
            <a:ext cx="6262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3C393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sz="2400">
                <a:solidFill>
                  <a:srgbClr val="3C393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Char char="•"/>
              <a:defRPr sz="2000">
                <a:solidFill>
                  <a:srgbClr val="3C393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9pPr>
          </a:lstStyle>
          <a:p>
            <a:pPr>
              <a:spcBef>
                <a:spcPct val="0"/>
              </a:spcBef>
              <a:buFontTx/>
              <a:buNone/>
            </a:pPr>
            <a:r>
              <a:rPr lang="en-US" altLang="en-US" sz="1400" dirty="0">
                <a:solidFill>
                  <a:schemeClr val="tx1"/>
                </a:solidFill>
                <a:latin typeface="Arial" panose="020B0604020202020204" pitchFamily="34" charset="0"/>
              </a:rPr>
              <a:t>https://www.cdc.gov/tobacco/basic_information/e-cigarettes/index.htm</a:t>
            </a:r>
          </a:p>
        </p:txBody>
      </p:sp>
    </p:spTree>
    <p:extLst>
      <p:ext uri="{BB962C8B-B14F-4D97-AF65-F5344CB8AC3E}">
        <p14:creationId xmlns:p14="http://schemas.microsoft.com/office/powerpoint/2010/main" val="379136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Introduction</a:t>
            </a:r>
          </a:p>
        </p:txBody>
      </p:sp>
      <p:sp>
        <p:nvSpPr>
          <p:cNvPr id="3" name="Content Placeholder 2"/>
          <p:cNvSpPr>
            <a:spLocks noGrp="1"/>
          </p:cNvSpPr>
          <p:nvPr>
            <p:ph idx="1"/>
          </p:nvPr>
        </p:nvSpPr>
        <p:spPr>
          <a:xfrm>
            <a:off x="724619" y="1417638"/>
            <a:ext cx="7660256" cy="5213169"/>
          </a:xfrm>
        </p:spPr>
        <p:txBody>
          <a:bodyPr>
            <a:normAutofit/>
          </a:bodyPr>
          <a:lstStyle/>
          <a:p>
            <a:pPr marL="0" indent="0">
              <a:buNone/>
            </a:pPr>
            <a:r>
              <a:rPr lang="en-US" sz="4800" dirty="0"/>
              <a:t>Tina Grosowsky</a:t>
            </a:r>
          </a:p>
          <a:p>
            <a:pPr marL="0" indent="0">
              <a:buNone/>
            </a:pPr>
            <a:endParaRPr lang="en-US" sz="800" dirty="0"/>
          </a:p>
          <a:p>
            <a:pPr marL="0" indent="0">
              <a:buNone/>
            </a:pPr>
            <a:r>
              <a:rPr lang="en-US" sz="3000" dirty="0"/>
              <a:t>Program Coordinator, Central MA Tobacco Free Community Partnership</a:t>
            </a:r>
          </a:p>
          <a:p>
            <a:r>
              <a:rPr lang="en-US" sz="2600" dirty="0"/>
              <a:t>Prevent youth from starting to use tobacco/nicotine</a:t>
            </a:r>
          </a:p>
          <a:p>
            <a:pPr marL="0" indent="0">
              <a:buNone/>
            </a:pPr>
            <a:endParaRPr lang="en-US" sz="1200" dirty="0"/>
          </a:p>
          <a:p>
            <a:r>
              <a:rPr lang="en-US" sz="2600" dirty="0"/>
              <a:t>Help people quit using tobacco/nicotine</a:t>
            </a:r>
          </a:p>
          <a:p>
            <a:r>
              <a:rPr lang="en-US" sz="2600" dirty="0"/>
              <a:t>Protect everyone from secondhand smoke</a:t>
            </a:r>
          </a:p>
          <a:p>
            <a:pPr marL="0" indent="0">
              <a:buNone/>
            </a:pPr>
            <a:endParaRPr lang="en-US" sz="1100" dirty="0"/>
          </a:p>
          <a:p>
            <a:pPr marL="0" indent="0">
              <a:buNone/>
            </a:pPr>
            <a:r>
              <a:rPr lang="en-US" sz="2400" i="1" dirty="0"/>
              <a:t>Funded by the Massachusetts Tobacco Cessation and Prevention program, a Community Partnership in your region can provide </a:t>
            </a:r>
            <a:r>
              <a:rPr lang="en-US" sz="2400" b="1" i="1" dirty="0"/>
              <a:t>free </a:t>
            </a:r>
            <a:r>
              <a:rPr lang="en-US" sz="2400" i="1" dirty="0"/>
              <a:t>resources to your community.</a:t>
            </a:r>
          </a:p>
        </p:txBody>
      </p:sp>
    </p:spTree>
    <p:extLst>
      <p:ext uri="{BB962C8B-B14F-4D97-AF65-F5344CB8AC3E}">
        <p14:creationId xmlns:p14="http://schemas.microsoft.com/office/powerpoint/2010/main" val="392436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Nicotine</a:t>
            </a:r>
            <a:endParaRPr lang="en-US" dirty="0"/>
          </a:p>
        </p:txBody>
      </p:sp>
      <p:sp>
        <p:nvSpPr>
          <p:cNvPr id="3" name="Content Placeholder 2"/>
          <p:cNvSpPr>
            <a:spLocks noGrp="1"/>
          </p:cNvSpPr>
          <p:nvPr>
            <p:ph idx="1"/>
          </p:nvPr>
        </p:nvSpPr>
        <p:spPr/>
        <p:txBody>
          <a:bodyPr>
            <a:normAutofit/>
          </a:bodyPr>
          <a:lstStyle/>
          <a:p>
            <a:r>
              <a:rPr lang="en-US" altLang="en-US" dirty="0"/>
              <a:t>Vaping devices and e-cigarettes contain nicotine—</a:t>
            </a:r>
            <a:r>
              <a:rPr lang="en-US" altLang="en-US" i="1" dirty="0"/>
              <a:t>a highly addictive substance</a:t>
            </a:r>
          </a:p>
          <a:p>
            <a:pPr marL="0" indent="0">
              <a:buNone/>
            </a:pPr>
            <a:endParaRPr lang="en-US" dirty="0"/>
          </a:p>
          <a:p>
            <a:r>
              <a:rPr lang="en-US" dirty="0"/>
              <a:t>We can’t be sure what is in these products or </a:t>
            </a:r>
            <a:r>
              <a:rPr lang="en-US" i="1" dirty="0"/>
              <a:t>how much nicotine they contain</a:t>
            </a:r>
            <a:endParaRPr lang="en-US" dirty="0"/>
          </a:p>
        </p:txBody>
      </p:sp>
    </p:spTree>
    <p:extLst>
      <p:ext uri="{BB962C8B-B14F-4D97-AF65-F5344CB8AC3E}">
        <p14:creationId xmlns:p14="http://schemas.microsoft.com/office/powerpoint/2010/main" val="164094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F5D89B3-B404-4690-B7F3-C23155E98D9D}"/>
              </a:ext>
            </a:extLst>
          </p:cNvPr>
          <p:cNvSpPr>
            <a:spLocks noGrp="1" noChangeArrowheads="1"/>
          </p:cNvSpPr>
          <p:nvPr>
            <p:ph type="title"/>
          </p:nvPr>
        </p:nvSpPr>
        <p:spPr>
          <a:xfrm>
            <a:off x="698740" y="419100"/>
            <a:ext cx="7162800" cy="1143000"/>
          </a:xfrm>
        </p:spPr>
        <p:txBody>
          <a:bodyPr>
            <a:normAutofit fontScale="90000"/>
          </a:bodyPr>
          <a:lstStyle/>
          <a:p>
            <a:r>
              <a:rPr lang="en-US" altLang="en-US" sz="4000" dirty="0">
                <a:latin typeface="Helvetica" panose="020B0604020202020204" pitchFamily="34" charset="0"/>
                <a:cs typeface="Helvetica" panose="020B0604020202020204" pitchFamily="34" charset="0"/>
              </a:rPr>
              <a:t>Adolescents are especially harmed by nicotine</a:t>
            </a:r>
          </a:p>
        </p:txBody>
      </p:sp>
      <p:sp>
        <p:nvSpPr>
          <p:cNvPr id="6147" name="Rectangle 3">
            <a:extLst>
              <a:ext uri="{FF2B5EF4-FFF2-40B4-BE49-F238E27FC236}">
                <a16:creationId xmlns:a16="http://schemas.microsoft.com/office/drawing/2014/main" xmlns="" id="{ABE47E7B-F179-408F-9301-3526AC4D8500}"/>
              </a:ext>
            </a:extLst>
          </p:cNvPr>
          <p:cNvSpPr>
            <a:spLocks noGrp="1" noChangeArrowheads="1"/>
          </p:cNvSpPr>
          <p:nvPr>
            <p:ph idx="1"/>
          </p:nvPr>
        </p:nvSpPr>
        <p:spPr>
          <a:xfrm>
            <a:off x="304800" y="1752600"/>
            <a:ext cx="8229600" cy="4114800"/>
          </a:xfrm>
        </p:spPr>
        <p:txBody>
          <a:bodyPr>
            <a:normAutofit fontScale="92500"/>
          </a:bodyPr>
          <a:lstStyle/>
          <a:p>
            <a:pPr>
              <a:defRPr/>
            </a:pPr>
            <a:r>
              <a:rPr lang="en-US" altLang="en-US" dirty="0">
                <a:latin typeface="Helvetica" pitchFamily="-84" charset="0"/>
                <a:cs typeface="Helvetica" pitchFamily="-84" charset="0"/>
              </a:rPr>
              <a:t>Nicotine affects a young person’s developing brain. Brain development continues through the mid-20s.</a:t>
            </a:r>
          </a:p>
          <a:p>
            <a:pPr>
              <a:defRPr/>
            </a:pPr>
            <a:r>
              <a:rPr lang="en-US" altLang="en-US" dirty="0">
                <a:latin typeface="Helvetica" pitchFamily="-84" charset="0"/>
                <a:cs typeface="Helvetica" pitchFamily="-84" charset="0"/>
              </a:rPr>
              <a:t>Effects of youth nicotine exposure include:</a:t>
            </a:r>
          </a:p>
          <a:p>
            <a:pPr lvl="1">
              <a:defRPr/>
            </a:pPr>
            <a:r>
              <a:rPr lang="en-US" altLang="en-US" dirty="0">
                <a:latin typeface="Helvetica" pitchFamily="-84" charset="0"/>
                <a:cs typeface="Helvetica" pitchFamily="-84" charset="0"/>
              </a:rPr>
              <a:t> lower impulse control</a:t>
            </a:r>
          </a:p>
          <a:p>
            <a:pPr lvl="1">
              <a:defRPr/>
            </a:pPr>
            <a:r>
              <a:rPr lang="en-US" altLang="en-US" dirty="0">
                <a:latin typeface="Helvetica" pitchFamily="-84" charset="0"/>
                <a:cs typeface="Helvetica" pitchFamily="-84" charset="0"/>
              </a:rPr>
              <a:t> depression or mood disorders</a:t>
            </a:r>
          </a:p>
          <a:p>
            <a:pPr lvl="1">
              <a:defRPr/>
            </a:pPr>
            <a:r>
              <a:rPr lang="en-US" altLang="en-US" dirty="0">
                <a:latin typeface="Helvetica" pitchFamily="-84" charset="0"/>
                <a:cs typeface="Helvetica" pitchFamily="-84" charset="0"/>
              </a:rPr>
              <a:t> disruption of brain circuits that control learning</a:t>
            </a:r>
          </a:p>
          <a:p>
            <a:pPr lvl="1">
              <a:defRPr/>
            </a:pPr>
            <a:r>
              <a:rPr lang="en-US" altLang="en-US" dirty="0">
                <a:latin typeface="Helvetica" pitchFamily="-84" charset="0"/>
                <a:cs typeface="Helvetica" pitchFamily="-84" charset="0"/>
              </a:rPr>
              <a:t> can prime young brains for future drug addiction</a:t>
            </a:r>
          </a:p>
          <a:p>
            <a:pPr marL="457200" lvl="1" indent="0">
              <a:buFontTx/>
              <a:buNone/>
              <a:defRPr/>
            </a:pPr>
            <a:endParaRPr lang="en-US" altLang="en-US" dirty="0">
              <a:latin typeface="Helvetica" pitchFamily="-84" charset="0"/>
              <a:cs typeface="Helvetica" pitchFamily="-84" charset="0"/>
            </a:endParaRPr>
          </a:p>
        </p:txBody>
      </p:sp>
    </p:spTree>
    <p:extLst>
      <p:ext uri="{BB962C8B-B14F-4D97-AF65-F5344CB8AC3E}">
        <p14:creationId xmlns:p14="http://schemas.microsoft.com/office/powerpoint/2010/main" val="3759750255"/>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Nicotine</a:t>
            </a:r>
          </a:p>
        </p:txBody>
      </p:sp>
      <p:sp>
        <p:nvSpPr>
          <p:cNvPr id="3" name="Content Placeholder 2"/>
          <p:cNvSpPr>
            <a:spLocks noGrp="1"/>
          </p:cNvSpPr>
          <p:nvPr>
            <p:ph idx="1"/>
          </p:nvPr>
        </p:nvSpPr>
        <p:spPr>
          <a:xfrm>
            <a:off x="379710" y="1848959"/>
            <a:ext cx="6433269" cy="4525963"/>
          </a:xfrm>
        </p:spPr>
        <p:txBody>
          <a:bodyPr>
            <a:normAutofit/>
          </a:bodyPr>
          <a:lstStyle/>
          <a:p>
            <a:r>
              <a:rPr lang="en-US" sz="2800" dirty="0"/>
              <a:t>Youth who use e-cigarettes are more likely to become traditional cigarette smokers</a:t>
            </a:r>
            <a:r>
              <a:rPr lang="en-US" sz="2800" baseline="30000" dirty="0"/>
              <a:t>1</a:t>
            </a:r>
          </a:p>
          <a:p>
            <a:pPr marL="0" indent="0">
              <a:buNone/>
            </a:pPr>
            <a:endParaRPr lang="en-US" sz="2800" dirty="0"/>
          </a:p>
          <a:p>
            <a:r>
              <a:rPr lang="en-US" altLang="en-US" sz="2800" dirty="0">
                <a:cs typeface="Helvetica" pitchFamily="-84" charset="0"/>
              </a:rPr>
              <a:t>People who start smoking or using tobacco products in adolescence, smoke more and have a harder time quitting than people who start as adults</a:t>
            </a:r>
            <a:r>
              <a:rPr lang="en-US" altLang="en-US" sz="2800" baseline="30000" dirty="0">
                <a:cs typeface="Helvetica" pitchFamily="-84" charset="0"/>
              </a:rPr>
              <a:t>2</a:t>
            </a:r>
            <a:endParaRPr lang="en-US" altLang="en-US" sz="2800" dirty="0">
              <a:cs typeface="Helvetica" pitchFamily="-84" charset="0"/>
            </a:endParaRPr>
          </a:p>
          <a:p>
            <a:endParaRPr lang="en-US" sz="1600" dirty="0"/>
          </a:p>
          <a:p>
            <a:pPr lvl="1"/>
            <a:endParaRPr lang="en-US" sz="1600" dirty="0"/>
          </a:p>
          <a:p>
            <a:pPr lvl="1"/>
            <a:endParaRPr lang="en-US" sz="1600" dirty="0"/>
          </a:p>
          <a:p>
            <a:endParaRPr lang="en-US" sz="2400" dirty="0"/>
          </a:p>
        </p:txBody>
      </p:sp>
      <p:pic>
        <p:nvPicPr>
          <p:cNvPr id="1026" name="Picture 2" descr="C:\Users\rcohen01\AppData\Local\Microsoft\Windows\Temporary Internet Files\Content.IE5\BBTIBQTZ\brain-diagram[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86086" y="2401486"/>
            <a:ext cx="1978204" cy="215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979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12655A-3D22-384C-9093-99C178648EA4}"/>
              </a:ext>
            </a:extLst>
          </p:cNvPr>
          <p:cNvPicPr>
            <a:picLocks noChangeAspect="1"/>
          </p:cNvPicPr>
          <p:nvPr/>
        </p:nvPicPr>
        <p:blipFill rotWithShape="1">
          <a:blip r:embed="rId3"/>
          <a:srcRect b="60336"/>
          <a:stretch/>
        </p:blipFill>
        <p:spPr>
          <a:xfrm>
            <a:off x="745717" y="295421"/>
            <a:ext cx="7203897" cy="2560320"/>
          </a:xfrm>
          <a:prstGeom prst="rect">
            <a:avLst/>
          </a:prstGeom>
        </p:spPr>
      </p:pic>
      <p:pic>
        <p:nvPicPr>
          <p:cNvPr id="5" name="Picture 4">
            <a:extLst>
              <a:ext uri="{FF2B5EF4-FFF2-40B4-BE49-F238E27FC236}">
                <a16:creationId xmlns:a16="http://schemas.microsoft.com/office/drawing/2014/main" xmlns="" id="{D54BCD76-23DB-D74C-99DB-84B33AFD5E28}"/>
              </a:ext>
            </a:extLst>
          </p:cNvPr>
          <p:cNvPicPr>
            <a:picLocks noChangeAspect="1"/>
          </p:cNvPicPr>
          <p:nvPr/>
        </p:nvPicPr>
        <p:blipFill rotWithShape="1">
          <a:blip r:embed="rId3"/>
          <a:srcRect t="39695" b="1"/>
          <a:stretch/>
        </p:blipFill>
        <p:spPr>
          <a:xfrm>
            <a:off x="556739" y="2855740"/>
            <a:ext cx="7203897" cy="3892657"/>
          </a:xfrm>
          <a:prstGeom prst="rect">
            <a:avLst/>
          </a:prstGeom>
        </p:spPr>
      </p:pic>
      <p:pic>
        <p:nvPicPr>
          <p:cNvPr id="4" name="Picture 3">
            <a:extLst>
              <a:ext uri="{FF2B5EF4-FFF2-40B4-BE49-F238E27FC236}">
                <a16:creationId xmlns:a16="http://schemas.microsoft.com/office/drawing/2014/main" xmlns="" id="{6E2A0781-CD26-7F44-AFF1-958946B8EAC6}"/>
              </a:ext>
            </a:extLst>
          </p:cNvPr>
          <p:cNvPicPr>
            <a:picLocks noChangeAspect="1"/>
          </p:cNvPicPr>
          <p:nvPr/>
        </p:nvPicPr>
        <p:blipFill>
          <a:blip r:embed="rId4"/>
          <a:stretch>
            <a:fillRect/>
          </a:stretch>
        </p:blipFill>
        <p:spPr>
          <a:xfrm>
            <a:off x="310254" y="5781822"/>
            <a:ext cx="2432944" cy="643122"/>
          </a:xfrm>
          <a:prstGeom prst="rect">
            <a:avLst/>
          </a:prstGeom>
        </p:spPr>
      </p:pic>
    </p:spTree>
    <p:extLst>
      <p:ext uri="{BB962C8B-B14F-4D97-AF65-F5344CB8AC3E}">
        <p14:creationId xmlns:p14="http://schemas.microsoft.com/office/powerpoint/2010/main" val="112429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Are </a:t>
            </a:r>
            <a:r>
              <a:rPr lang="en-US" dirty="0"/>
              <a:t>e</a:t>
            </a:r>
            <a:r>
              <a:rPr lang="en-US" dirty="0">
                <a:solidFill>
                  <a:srgbClr val="FF0000"/>
                </a:solidFill>
              </a:rPr>
              <a:t>-cigarettes </a:t>
            </a:r>
            <a:r>
              <a:rPr lang="en-US" dirty="0"/>
              <a:t>s</a:t>
            </a:r>
            <a:r>
              <a:rPr lang="en-US" dirty="0">
                <a:solidFill>
                  <a:srgbClr val="FF0000"/>
                </a:solidFill>
              </a:rPr>
              <a:t>afe?</a:t>
            </a:r>
          </a:p>
        </p:txBody>
      </p:sp>
      <p:sp>
        <p:nvSpPr>
          <p:cNvPr id="4" name="Content Placeholder 3"/>
          <p:cNvSpPr>
            <a:spLocks noGrp="1"/>
          </p:cNvSpPr>
          <p:nvPr>
            <p:ph idx="1"/>
          </p:nvPr>
        </p:nvSpPr>
        <p:spPr/>
        <p:txBody>
          <a:bodyPr>
            <a:normAutofit/>
          </a:bodyPr>
          <a:lstStyle/>
          <a:p>
            <a:r>
              <a:rPr lang="en-US" dirty="0"/>
              <a:t>E-cigarettes are not safe for youth, young adults, pregnant women, or adults who do not currently use tobacco products (CDC)</a:t>
            </a:r>
          </a:p>
          <a:p>
            <a:pPr lvl="1"/>
            <a:r>
              <a:rPr lang="en-US" dirty="0"/>
              <a:t>Contains </a:t>
            </a:r>
            <a:r>
              <a:rPr lang="en-US" b="1" u="sng" dirty="0"/>
              <a:t>nicotine</a:t>
            </a:r>
            <a:r>
              <a:rPr lang="en-US" dirty="0"/>
              <a:t> and other chemicals</a:t>
            </a:r>
          </a:p>
          <a:p>
            <a:r>
              <a:rPr lang="en-US" dirty="0"/>
              <a:t>More research is needed to understand the long-term health effects</a:t>
            </a:r>
          </a:p>
          <a:p>
            <a:r>
              <a:rPr lang="en-US" dirty="0"/>
              <a:t>Secondhand vape is also unsafe</a:t>
            </a:r>
          </a:p>
        </p:txBody>
      </p:sp>
    </p:spTree>
    <p:extLst>
      <p:ext uri="{BB962C8B-B14F-4D97-AF65-F5344CB8AC3E}">
        <p14:creationId xmlns:p14="http://schemas.microsoft.com/office/powerpoint/2010/main" val="2937487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90" y="335023"/>
            <a:ext cx="8229600" cy="1143000"/>
          </a:xfrm>
        </p:spPr>
        <p:txBody>
          <a:bodyPr>
            <a:normAutofit fontScale="90000"/>
          </a:bodyPr>
          <a:lstStyle/>
          <a:p>
            <a:r>
              <a:rPr lang="en-US" dirty="0"/>
              <a:t>Can e-cigarettes be used to vape other substances?</a:t>
            </a:r>
          </a:p>
        </p:txBody>
      </p:sp>
      <p:sp>
        <p:nvSpPr>
          <p:cNvPr id="3" name="Content Placeholder 2"/>
          <p:cNvSpPr>
            <a:spLocks noGrp="1"/>
          </p:cNvSpPr>
          <p:nvPr>
            <p:ph idx="1"/>
          </p:nvPr>
        </p:nvSpPr>
        <p:spPr/>
        <p:txBody>
          <a:bodyPr/>
          <a:lstStyle/>
          <a:p>
            <a:r>
              <a:rPr lang="en-US" dirty="0"/>
              <a:t>Yes!</a:t>
            </a:r>
          </a:p>
          <a:p>
            <a:r>
              <a:rPr lang="en-US" dirty="0"/>
              <a:t>Open systems require the user to add the e-juice, which can be a substance other than nicotine (including marijuana and other illicit drugs). </a:t>
            </a:r>
          </a:p>
          <a:p>
            <a:r>
              <a:rPr lang="en-US" dirty="0"/>
              <a:t>Closed systems (those that use pre-filled pods) can also be altered to vape substances other than nicotine.</a:t>
            </a:r>
          </a:p>
          <a:p>
            <a:endParaRPr lang="en-US" dirty="0"/>
          </a:p>
        </p:txBody>
      </p:sp>
    </p:spTree>
    <p:extLst>
      <p:ext uri="{BB962C8B-B14F-4D97-AF65-F5344CB8AC3E}">
        <p14:creationId xmlns:p14="http://schemas.microsoft.com/office/powerpoint/2010/main" val="2303784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90" y="433134"/>
            <a:ext cx="8229600" cy="1143000"/>
          </a:xfrm>
        </p:spPr>
        <p:txBody>
          <a:bodyPr>
            <a:normAutofit fontScale="90000"/>
          </a:bodyPr>
          <a:lstStyle/>
          <a:p>
            <a:pPr algn="l"/>
            <a:r>
              <a:rPr lang="en-US" dirty="0">
                <a:solidFill>
                  <a:srgbClr val="FF0000"/>
                </a:solidFill>
              </a:rPr>
              <a:t>How do we know if our students are vaping?</a:t>
            </a:r>
          </a:p>
        </p:txBody>
      </p:sp>
      <p:sp>
        <p:nvSpPr>
          <p:cNvPr id="5" name="Content Placeholder 4"/>
          <p:cNvSpPr>
            <a:spLocks noGrp="1"/>
          </p:cNvSpPr>
          <p:nvPr>
            <p:ph idx="1"/>
          </p:nvPr>
        </p:nvSpPr>
        <p:spPr/>
        <p:txBody>
          <a:bodyPr/>
          <a:lstStyle/>
          <a:p>
            <a:pPr fontAlgn="base"/>
            <a:endParaRPr lang="en-US" b="1" dirty="0"/>
          </a:p>
          <a:p>
            <a:pPr fontAlgn="base"/>
            <a:r>
              <a:rPr lang="en-US" b="1" dirty="0"/>
              <a:t>Unexplained Sweet Scent – </a:t>
            </a:r>
            <a:r>
              <a:rPr lang="en-US" dirty="0"/>
              <a:t>might be a flavored e-juice for a vaping device</a:t>
            </a:r>
          </a:p>
          <a:p>
            <a:pPr marL="0" indent="0" fontAlgn="base">
              <a:buNone/>
            </a:pPr>
            <a:endParaRPr lang="en-US" dirty="0"/>
          </a:p>
          <a:p>
            <a:pPr fontAlgn="base"/>
            <a:r>
              <a:rPr lang="en-US" b="1" dirty="0"/>
              <a:t>Unfamiliar Products – </a:t>
            </a:r>
            <a:r>
              <a:rPr lang="en-US" dirty="0"/>
              <a:t>If you come across unusual pens or USB drives or an unfamiliar battery or battery charging device, they could be associated with vaping</a:t>
            </a:r>
          </a:p>
        </p:txBody>
      </p:sp>
    </p:spTree>
    <p:extLst>
      <p:ext uri="{BB962C8B-B14F-4D97-AF65-F5344CB8AC3E}">
        <p14:creationId xmlns:p14="http://schemas.microsoft.com/office/powerpoint/2010/main" val="93195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2" y="3505200"/>
            <a:ext cx="7745413" cy="814161"/>
          </a:xfrm>
        </p:spPr>
        <p:txBody>
          <a:bodyPr>
            <a:normAutofit/>
          </a:bodyPr>
          <a:lstStyle/>
          <a:p>
            <a:r>
              <a:rPr lang="en-US" dirty="0"/>
              <a:t>Tobacco and Vaping Industries</a:t>
            </a:r>
          </a:p>
        </p:txBody>
      </p:sp>
      <p:sp>
        <p:nvSpPr>
          <p:cNvPr id="6" name="Text Placeholder 4"/>
          <p:cNvSpPr>
            <a:spLocks noGrp="1"/>
          </p:cNvSpPr>
          <p:nvPr>
            <p:ph type="body" idx="1"/>
          </p:nvPr>
        </p:nvSpPr>
        <p:spPr>
          <a:xfrm>
            <a:off x="800849" y="4488090"/>
            <a:ext cx="7772400" cy="502557"/>
          </a:xfrm>
        </p:spPr>
        <p:txBody>
          <a:bodyPr>
            <a:noAutofit/>
          </a:bodyPr>
          <a:lstStyle/>
          <a:p>
            <a:r>
              <a:rPr lang="en-US" sz="2400" dirty="0">
                <a:solidFill>
                  <a:schemeClr val="tx1"/>
                </a:solidFill>
              </a:rPr>
              <a:t>The industries target youth with sweet, </a:t>
            </a:r>
            <a:br>
              <a:rPr lang="en-US" sz="2400" dirty="0">
                <a:solidFill>
                  <a:schemeClr val="tx1"/>
                </a:solidFill>
              </a:rPr>
            </a:br>
            <a:r>
              <a:rPr lang="en-US" sz="2400" dirty="0">
                <a:solidFill>
                  <a:schemeClr val="tx1"/>
                </a:solidFill>
              </a:rPr>
              <a:t>cheap, and easy to get products.</a:t>
            </a:r>
          </a:p>
        </p:txBody>
      </p:sp>
    </p:spTree>
    <p:extLst>
      <p:ext uri="{BB962C8B-B14F-4D97-AF65-F5344CB8AC3E}">
        <p14:creationId xmlns:p14="http://schemas.microsoft.com/office/powerpoint/2010/main" val="1422518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Tobacco &amp; Vaping Industries Tactics</a:t>
            </a:r>
          </a:p>
        </p:txBody>
      </p:sp>
      <p:pic>
        <p:nvPicPr>
          <p:cNvPr id="2" name="Content Placeholder 1"/>
          <p:cNvPicPr>
            <a:picLocks noGrp="1" noChangeAspect="1"/>
          </p:cNvPicPr>
          <p:nvPr>
            <p:ph idx="1"/>
          </p:nvPr>
        </p:nvPicPr>
        <p:blipFill rotWithShape="1">
          <a:blip r:embed="rId3">
            <a:extLst>
              <a:ext uri="{28A0092B-C50C-407E-A947-70E740481C1C}">
                <a14:useLocalDpi xmlns:a14="http://schemas.microsoft.com/office/drawing/2010/main" val="0"/>
              </a:ext>
            </a:extLst>
          </a:blip>
          <a:srcRect b="17900"/>
          <a:stretch/>
        </p:blipFill>
        <p:spPr>
          <a:xfrm>
            <a:off x="10275" y="1778696"/>
            <a:ext cx="9117567" cy="3118981"/>
          </a:xfrm>
        </p:spPr>
      </p:pic>
      <p:sp>
        <p:nvSpPr>
          <p:cNvPr id="8" name="TextBox 1"/>
          <p:cNvSpPr txBox="1">
            <a:spLocks noChangeArrowheads="1"/>
          </p:cNvSpPr>
          <p:nvPr/>
        </p:nvSpPr>
        <p:spPr bwMode="auto">
          <a:xfrm>
            <a:off x="534690" y="5799809"/>
            <a:ext cx="845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3C3931"/>
                </a:solidFill>
                <a:latin typeface="Helvetica" charset="0"/>
                <a:ea typeface="MS PGothic" charset="0"/>
                <a:cs typeface="Helvetica" charset="0"/>
              </a:defRPr>
            </a:lvl1pPr>
            <a:lvl2pPr>
              <a:defRPr sz="2400">
                <a:solidFill>
                  <a:srgbClr val="3C3931"/>
                </a:solidFill>
                <a:latin typeface="Helvetica" charset="0"/>
                <a:ea typeface="MS PGothic" charset="0"/>
                <a:cs typeface="Helvetica" charset="0"/>
              </a:defRPr>
            </a:lvl2pPr>
            <a:lvl3pPr>
              <a:defRPr sz="2000">
                <a:solidFill>
                  <a:srgbClr val="3C3931"/>
                </a:solidFill>
                <a:latin typeface="Helvetica" charset="0"/>
                <a:ea typeface="MS PGothic" charset="0"/>
                <a:cs typeface="Helvetica" charset="0"/>
              </a:defRPr>
            </a:lvl3pPr>
            <a:lvl4pPr>
              <a:defRPr>
                <a:solidFill>
                  <a:srgbClr val="3C3931"/>
                </a:solidFill>
                <a:latin typeface="Helvetica" charset="0"/>
                <a:ea typeface="MS PGothic" charset="0"/>
                <a:cs typeface="Helvetica" charset="0"/>
              </a:defRPr>
            </a:lvl4pPr>
            <a:lvl5pPr>
              <a:defRPr>
                <a:solidFill>
                  <a:srgbClr val="3C3931"/>
                </a:solidFill>
                <a:latin typeface="Helvetica" charset="0"/>
                <a:ea typeface="MS PGothic" charset="0"/>
                <a:cs typeface="Helvetica" charset="0"/>
              </a:defRPr>
            </a:lvl5pPr>
            <a:lvl6pPr eaLnBrk="0" hangingPunct="0">
              <a:defRPr>
                <a:solidFill>
                  <a:srgbClr val="3C3931"/>
                </a:solidFill>
                <a:latin typeface="Helvetica" charset="0"/>
                <a:ea typeface="MS PGothic" charset="0"/>
                <a:cs typeface="Helvetica" charset="0"/>
              </a:defRPr>
            </a:lvl6pPr>
            <a:lvl7pPr eaLnBrk="0" hangingPunct="0">
              <a:defRPr>
                <a:solidFill>
                  <a:srgbClr val="3C3931"/>
                </a:solidFill>
                <a:latin typeface="Helvetica" charset="0"/>
                <a:ea typeface="MS PGothic" charset="0"/>
                <a:cs typeface="Helvetica" charset="0"/>
              </a:defRPr>
            </a:lvl7pPr>
            <a:lvl8pPr eaLnBrk="0" hangingPunct="0">
              <a:defRPr>
                <a:solidFill>
                  <a:srgbClr val="3C3931"/>
                </a:solidFill>
                <a:latin typeface="Helvetica" charset="0"/>
                <a:ea typeface="MS PGothic" charset="0"/>
                <a:cs typeface="Helvetica" charset="0"/>
              </a:defRPr>
            </a:lvl8pPr>
            <a:lvl9pPr eaLnBrk="0" hangingPunct="0">
              <a:defRPr>
                <a:solidFill>
                  <a:srgbClr val="3C3931"/>
                </a:solidFill>
                <a:latin typeface="Helvetica" charset="0"/>
                <a:ea typeface="MS PGothic" charset="0"/>
                <a:cs typeface="Helvetica" charset="0"/>
              </a:defRPr>
            </a:lvl9pPr>
          </a:lstStyle>
          <a:p>
            <a:pPr eaLnBrk="1" hangingPunct="1"/>
            <a:r>
              <a:rPr lang="en-US" sz="1200" dirty="0">
                <a:solidFill>
                  <a:schemeClr val="tx1"/>
                </a:solidFill>
                <a:latin typeface="+mn-lt"/>
              </a:rPr>
              <a:t>Source: National Youth Tobacco Survey, 2011-2014; Kim et al (2014), Truth Initiative (2015)</a:t>
            </a:r>
          </a:p>
        </p:txBody>
      </p:sp>
    </p:spTree>
    <p:extLst>
      <p:ext uri="{BB962C8B-B14F-4D97-AF65-F5344CB8AC3E}">
        <p14:creationId xmlns:p14="http://schemas.microsoft.com/office/powerpoint/2010/main" val="2233417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840C5E-FB6D-40B9-B2D2-F007F807D164}"/>
              </a:ext>
            </a:extLst>
          </p:cNvPr>
          <p:cNvPicPr>
            <a:picLocks noChangeAspect="1"/>
          </p:cNvPicPr>
          <p:nvPr/>
        </p:nvPicPr>
        <p:blipFill rotWithShape="1">
          <a:blip r:embed="rId2"/>
          <a:srcRect l="3774" t="4778" r="15660" b="4811"/>
          <a:stretch/>
        </p:blipFill>
        <p:spPr>
          <a:xfrm>
            <a:off x="196124" y="1190891"/>
            <a:ext cx="8751752" cy="5521739"/>
          </a:xfrm>
          <a:prstGeom prst="rect">
            <a:avLst/>
          </a:prstGeom>
        </p:spPr>
      </p:pic>
      <p:sp>
        <p:nvSpPr>
          <p:cNvPr id="5" name="Rectangle 4">
            <a:extLst>
              <a:ext uri="{FF2B5EF4-FFF2-40B4-BE49-F238E27FC236}">
                <a16:creationId xmlns:a16="http://schemas.microsoft.com/office/drawing/2014/main" xmlns="" id="{828D6ECE-C9CB-4652-8465-BB4523A408AF}"/>
              </a:ext>
            </a:extLst>
          </p:cNvPr>
          <p:cNvSpPr/>
          <p:nvPr/>
        </p:nvSpPr>
        <p:spPr>
          <a:xfrm>
            <a:off x="785003" y="6435631"/>
            <a:ext cx="6098875" cy="276999"/>
          </a:xfrm>
          <a:prstGeom prst="rect">
            <a:avLst/>
          </a:prstGeom>
        </p:spPr>
        <p:txBody>
          <a:bodyPr wrap="square">
            <a:spAutoFit/>
          </a:bodyPr>
          <a:lstStyle/>
          <a:p>
            <a:r>
              <a:rPr lang="en-US" sz="1200" dirty="0"/>
              <a:t>https://truthinitiative.org/news/4-marketing-tactics-e-cigarette-companies-use-target-youth</a:t>
            </a:r>
          </a:p>
        </p:txBody>
      </p:sp>
    </p:spTree>
    <p:extLst>
      <p:ext uri="{BB962C8B-B14F-4D97-AF65-F5344CB8AC3E}">
        <p14:creationId xmlns:p14="http://schemas.microsoft.com/office/powerpoint/2010/main" val="90625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Agenda</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3600" dirty="0"/>
              <a:t>Why we are here</a:t>
            </a:r>
          </a:p>
          <a:p>
            <a:pPr marL="457200" indent="-457200">
              <a:buFont typeface="+mj-lt"/>
              <a:buAutoNum type="arabicPeriod"/>
            </a:pPr>
            <a:r>
              <a:rPr lang="en-US" sz="3600" dirty="0"/>
              <a:t>Vaping 101</a:t>
            </a:r>
          </a:p>
          <a:p>
            <a:pPr marL="457200" indent="-457200">
              <a:buFont typeface="+mj-lt"/>
              <a:buAutoNum type="arabicPeriod"/>
            </a:pPr>
            <a:r>
              <a:rPr lang="en-US" sz="3600" dirty="0"/>
              <a:t>Tobacco &amp; Vaping Industry Tactics</a:t>
            </a:r>
          </a:p>
          <a:p>
            <a:pPr marL="457200" indent="-457200">
              <a:buFont typeface="+mj-lt"/>
              <a:buAutoNum type="arabicPeriod"/>
            </a:pPr>
            <a:r>
              <a:rPr lang="en-US" sz="3600" dirty="0"/>
              <a:t>Vaping policies and procedures</a:t>
            </a:r>
          </a:p>
          <a:p>
            <a:pPr marL="457200" indent="-457200">
              <a:buFont typeface="+mj-lt"/>
              <a:buAutoNum type="arabicPeriod"/>
            </a:pPr>
            <a:r>
              <a:rPr lang="en-US" sz="3600" dirty="0"/>
              <a:t>What you can do</a:t>
            </a:r>
          </a:p>
          <a:p>
            <a:pPr marL="457200" indent="-457200">
              <a:buFont typeface="+mj-lt"/>
              <a:buAutoNum type="arabicPeriod"/>
            </a:pPr>
            <a:r>
              <a:rPr lang="en-US" sz="3600" dirty="0"/>
              <a:t>Questions/Discussion</a:t>
            </a:r>
          </a:p>
          <a:p>
            <a:pPr marL="457200" indent="-457200">
              <a:buFont typeface="+mj-lt"/>
              <a:buAutoNum type="arabicPeriod"/>
            </a:pPr>
            <a:endParaRPr lang="en-US" sz="3600" dirty="0"/>
          </a:p>
          <a:p>
            <a:endParaRPr lang="en-US" sz="2400" dirty="0"/>
          </a:p>
        </p:txBody>
      </p:sp>
    </p:spTree>
    <p:extLst>
      <p:ext uri="{BB962C8B-B14F-4D97-AF65-F5344CB8AC3E}">
        <p14:creationId xmlns:p14="http://schemas.microsoft.com/office/powerpoint/2010/main" val="2700571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367F80B-7A56-46AC-84D4-BA367BE862CF}"/>
              </a:ext>
            </a:extLst>
          </p:cNvPr>
          <p:cNvSpPr/>
          <p:nvPr/>
        </p:nvSpPr>
        <p:spPr>
          <a:xfrm>
            <a:off x="1651029" y="5924178"/>
            <a:ext cx="6478290" cy="738664"/>
          </a:xfrm>
          <a:prstGeom prst="rect">
            <a:avLst/>
          </a:prstGeom>
        </p:spPr>
        <p:txBody>
          <a:bodyPr wrap="square">
            <a:spAutoFit/>
          </a:bodyPr>
          <a:lstStyle/>
          <a:p>
            <a:r>
              <a:rPr lang="en-US" sz="1400" dirty="0">
                <a:hlinkClick r:id="rId2"/>
              </a:rPr>
              <a:t>https://www.tobaccofreekids.org/assets/factsheets/0394.pdf</a:t>
            </a:r>
            <a:endParaRPr lang="en-US" sz="1400" dirty="0"/>
          </a:p>
          <a:p>
            <a:r>
              <a:rPr lang="en-US" sz="1400" dirty="0"/>
              <a:t>JUUL billboard in Times Square, New York City, 2015. https://www.spencer-pederson.com/work1/2017/2/23/juul-go-to-market </a:t>
            </a:r>
          </a:p>
        </p:txBody>
      </p:sp>
      <p:pic>
        <p:nvPicPr>
          <p:cNvPr id="7" name="Picture 6">
            <a:extLst>
              <a:ext uri="{FF2B5EF4-FFF2-40B4-BE49-F238E27FC236}">
                <a16:creationId xmlns:a16="http://schemas.microsoft.com/office/drawing/2014/main" xmlns="" id="{D3EBCADB-ABC3-43F9-9FFB-92171E4810E8}"/>
              </a:ext>
            </a:extLst>
          </p:cNvPr>
          <p:cNvPicPr>
            <a:picLocks noChangeAspect="1"/>
          </p:cNvPicPr>
          <p:nvPr/>
        </p:nvPicPr>
        <p:blipFill>
          <a:blip r:embed="rId3"/>
          <a:stretch>
            <a:fillRect/>
          </a:stretch>
        </p:blipFill>
        <p:spPr>
          <a:xfrm>
            <a:off x="1014680" y="1409878"/>
            <a:ext cx="7114639" cy="4283555"/>
          </a:xfrm>
          <a:prstGeom prst="rect">
            <a:avLst/>
          </a:prstGeom>
        </p:spPr>
      </p:pic>
    </p:spTree>
    <p:extLst>
      <p:ext uri="{BB962C8B-B14F-4D97-AF65-F5344CB8AC3E}">
        <p14:creationId xmlns:p14="http://schemas.microsoft.com/office/powerpoint/2010/main" val="238607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Industry tactics</a:t>
            </a:r>
            <a:r>
              <a:rPr lang="en-US" dirty="0">
                <a:solidFill>
                  <a:srgbClr val="FF0000"/>
                </a:solidFill>
              </a:rPr>
              <a:t> </a:t>
            </a:r>
          </a:p>
        </p:txBody>
      </p:sp>
      <p:sp>
        <p:nvSpPr>
          <p:cNvPr id="3" name="Content Placeholder 2"/>
          <p:cNvSpPr>
            <a:spLocks noGrp="1"/>
          </p:cNvSpPr>
          <p:nvPr>
            <p:ph idx="1"/>
          </p:nvPr>
        </p:nvSpPr>
        <p:spPr/>
        <p:txBody>
          <a:bodyPr>
            <a:normAutofit/>
          </a:bodyPr>
          <a:lstStyle/>
          <a:p>
            <a:pPr marL="0" indent="0">
              <a:buNone/>
            </a:pPr>
            <a:r>
              <a:rPr lang="en-US" sz="2800" dirty="0"/>
              <a:t>The tobacco and vaping industries target young people by making their products:</a:t>
            </a:r>
          </a:p>
          <a:p>
            <a:pPr marL="0" indent="0">
              <a:buNone/>
            </a:pPr>
            <a:endParaRPr lang="en-US" sz="2800" dirty="0"/>
          </a:p>
          <a:p>
            <a:pPr lvl="1">
              <a:buFont typeface="Arial" panose="020B0604020202020204" pitchFamily="34" charset="0"/>
              <a:buChar char="•"/>
            </a:pPr>
            <a:r>
              <a:rPr lang="en-US" sz="4400" dirty="0"/>
              <a:t> Sweet</a:t>
            </a:r>
          </a:p>
          <a:p>
            <a:pPr lvl="1">
              <a:buFont typeface="Arial" panose="020B0604020202020204" pitchFamily="34" charset="0"/>
              <a:buChar char="•"/>
            </a:pPr>
            <a:r>
              <a:rPr lang="en-US" sz="4400" dirty="0"/>
              <a:t> Cheap</a:t>
            </a:r>
          </a:p>
          <a:p>
            <a:pPr lvl="1">
              <a:buFont typeface="Arial" panose="020B0604020202020204" pitchFamily="34" charset="0"/>
              <a:buChar char="•"/>
            </a:pPr>
            <a:r>
              <a:rPr lang="en-US" sz="4400" dirty="0"/>
              <a:t> Easy to Get</a:t>
            </a:r>
          </a:p>
        </p:txBody>
      </p:sp>
    </p:spTree>
    <p:extLst>
      <p:ext uri="{BB962C8B-B14F-4D97-AF65-F5344CB8AC3E}">
        <p14:creationId xmlns:p14="http://schemas.microsoft.com/office/powerpoint/2010/main" val="1340402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Sweet</a:t>
            </a:r>
          </a:p>
        </p:txBody>
      </p:sp>
      <p:sp>
        <p:nvSpPr>
          <p:cNvPr id="4" name="Content Placeholder 3"/>
          <p:cNvSpPr>
            <a:spLocks noGrp="1"/>
          </p:cNvSpPr>
          <p:nvPr>
            <p:ph idx="1"/>
          </p:nvPr>
        </p:nvSpPr>
        <p:spPr/>
        <p:txBody>
          <a:bodyPr/>
          <a:lstStyle/>
          <a:p>
            <a:r>
              <a:rPr lang="en-US" dirty="0"/>
              <a:t>E-liquids and juices contain flavorings</a:t>
            </a:r>
          </a:p>
          <a:p>
            <a:r>
              <a:rPr lang="en-US" dirty="0"/>
              <a:t>Thousands of sweet and fruity flavors to pick from (chocolate, cotton candy, fruit punch, mango…)</a:t>
            </a:r>
          </a:p>
          <a:p>
            <a:r>
              <a:rPr lang="en-US" dirty="0"/>
              <a:t>Flavors appeal to youth</a:t>
            </a:r>
          </a:p>
          <a:p>
            <a:r>
              <a:rPr lang="en-US" dirty="0"/>
              <a:t>Flavors may make vaping </a:t>
            </a:r>
            <a:r>
              <a:rPr lang="en-US" i="1" dirty="0"/>
              <a:t>seem</a:t>
            </a:r>
            <a:r>
              <a:rPr lang="en-US" dirty="0"/>
              <a:t> harmless</a:t>
            </a:r>
          </a:p>
        </p:txBody>
      </p:sp>
      <p:pic>
        <p:nvPicPr>
          <p:cNvPr id="5" name="Picture 5" descr="M:\Users\Judi\TOBACCO-FY18\For CPs\Kathy\vista-vapor-juic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2570" y="4915706"/>
            <a:ext cx="4427714" cy="139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98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9ECCC-C82F-4B2B-8E37-E715038725BD}"/>
              </a:ext>
            </a:extLst>
          </p:cNvPr>
          <p:cNvSpPr>
            <a:spLocks noGrp="1"/>
          </p:cNvSpPr>
          <p:nvPr>
            <p:ph type="title"/>
          </p:nvPr>
        </p:nvSpPr>
        <p:spPr/>
        <p:txBody>
          <a:bodyPr/>
          <a:lstStyle/>
          <a:p>
            <a:r>
              <a:rPr lang="en-US" dirty="0"/>
              <a:t>  Sweet – Menthol/Mint/Wintergreen</a:t>
            </a:r>
          </a:p>
        </p:txBody>
      </p:sp>
      <p:sp>
        <p:nvSpPr>
          <p:cNvPr id="3" name="Content Placeholder 2">
            <a:extLst>
              <a:ext uri="{FF2B5EF4-FFF2-40B4-BE49-F238E27FC236}">
                <a16:creationId xmlns:a16="http://schemas.microsoft.com/office/drawing/2014/main" xmlns="" id="{A246EDEB-D0A9-4572-B77D-E1ACBCBBAA49}"/>
              </a:ext>
            </a:extLst>
          </p:cNvPr>
          <p:cNvSpPr>
            <a:spLocks noGrp="1"/>
          </p:cNvSpPr>
          <p:nvPr>
            <p:ph idx="1"/>
          </p:nvPr>
        </p:nvSpPr>
        <p:spPr/>
        <p:txBody>
          <a:bodyPr>
            <a:normAutofit fontScale="92500" lnSpcReduction="20000"/>
          </a:bodyPr>
          <a:lstStyle/>
          <a:p>
            <a:pPr fontAlgn="base"/>
            <a:r>
              <a:rPr lang="en-US" dirty="0"/>
              <a:t>In 2009, the FDA banned flavored cigarettes, but excluded menthol/mint/wintergreen​</a:t>
            </a:r>
          </a:p>
          <a:p>
            <a:pPr fontAlgn="base"/>
            <a:r>
              <a:rPr lang="en-US" dirty="0"/>
              <a:t>​</a:t>
            </a:r>
          </a:p>
          <a:p>
            <a:pPr fontAlgn="base"/>
            <a:r>
              <a:rPr lang="en-US" dirty="0"/>
              <a:t>Nearly 70% of MA youth said that they see mint/menthol tobacco products used, sold, or advertised in their community​</a:t>
            </a:r>
          </a:p>
          <a:p>
            <a:pPr fontAlgn="base"/>
            <a:r>
              <a:rPr lang="en-US" dirty="0"/>
              <a:t>​</a:t>
            </a:r>
          </a:p>
          <a:p>
            <a:pPr fontAlgn="base"/>
            <a:r>
              <a:rPr lang="en-US" dirty="0"/>
              <a:t>Youth of color in MA are two times more likely to say that the tobacco industry intentionally targets menthol toward youth of color compared to white youth</a:t>
            </a:r>
          </a:p>
          <a:p>
            <a:endParaRPr lang="en-US" dirty="0"/>
          </a:p>
        </p:txBody>
      </p:sp>
    </p:spTree>
    <p:extLst>
      <p:ext uri="{BB962C8B-B14F-4D97-AF65-F5344CB8AC3E}">
        <p14:creationId xmlns:p14="http://schemas.microsoft.com/office/powerpoint/2010/main" val="674401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Sweet – Do flavors appeal to adults?</a:t>
            </a:r>
          </a:p>
        </p:txBody>
      </p:sp>
      <p:sp>
        <p:nvSpPr>
          <p:cNvPr id="3" name="Content Placeholder 2"/>
          <p:cNvSpPr>
            <a:spLocks noGrp="1"/>
          </p:cNvSpPr>
          <p:nvPr>
            <p:ph idx="1"/>
          </p:nvPr>
        </p:nvSpPr>
        <p:spPr/>
        <p:txBody>
          <a:bodyPr/>
          <a:lstStyle/>
          <a:p>
            <a:r>
              <a:rPr lang="en-US" dirty="0"/>
              <a:t>Younger people are more likely to use flavored products than adults</a:t>
            </a:r>
          </a:p>
          <a:p>
            <a:pPr marL="0" indent="0">
              <a:buNone/>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613" y="2470962"/>
            <a:ext cx="4610887" cy="36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10" y="2605731"/>
            <a:ext cx="4078861" cy="334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
          <p:cNvSpPr txBox="1">
            <a:spLocks noChangeArrowheads="1"/>
          </p:cNvSpPr>
          <p:nvPr/>
        </p:nvSpPr>
        <p:spPr bwMode="auto">
          <a:xfrm>
            <a:off x="482505" y="5953697"/>
            <a:ext cx="845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3C3931"/>
                </a:solidFill>
                <a:latin typeface="Helvetica" charset="0"/>
                <a:ea typeface="MS PGothic" charset="0"/>
                <a:cs typeface="Helvetica" charset="0"/>
              </a:defRPr>
            </a:lvl1pPr>
            <a:lvl2pPr>
              <a:defRPr sz="2400">
                <a:solidFill>
                  <a:srgbClr val="3C3931"/>
                </a:solidFill>
                <a:latin typeface="Helvetica" charset="0"/>
                <a:ea typeface="MS PGothic" charset="0"/>
                <a:cs typeface="Helvetica" charset="0"/>
              </a:defRPr>
            </a:lvl2pPr>
            <a:lvl3pPr>
              <a:defRPr sz="2000">
                <a:solidFill>
                  <a:srgbClr val="3C3931"/>
                </a:solidFill>
                <a:latin typeface="Helvetica" charset="0"/>
                <a:ea typeface="MS PGothic" charset="0"/>
                <a:cs typeface="Helvetica" charset="0"/>
              </a:defRPr>
            </a:lvl3pPr>
            <a:lvl4pPr>
              <a:defRPr>
                <a:solidFill>
                  <a:srgbClr val="3C3931"/>
                </a:solidFill>
                <a:latin typeface="Helvetica" charset="0"/>
                <a:ea typeface="MS PGothic" charset="0"/>
                <a:cs typeface="Helvetica" charset="0"/>
              </a:defRPr>
            </a:lvl4pPr>
            <a:lvl5pPr>
              <a:defRPr>
                <a:solidFill>
                  <a:srgbClr val="3C3931"/>
                </a:solidFill>
                <a:latin typeface="Helvetica" charset="0"/>
                <a:ea typeface="MS PGothic" charset="0"/>
                <a:cs typeface="Helvetica" charset="0"/>
              </a:defRPr>
            </a:lvl5pPr>
            <a:lvl6pPr eaLnBrk="0" hangingPunct="0">
              <a:defRPr>
                <a:solidFill>
                  <a:srgbClr val="3C3931"/>
                </a:solidFill>
                <a:latin typeface="Helvetica" charset="0"/>
                <a:ea typeface="MS PGothic" charset="0"/>
                <a:cs typeface="Helvetica" charset="0"/>
              </a:defRPr>
            </a:lvl6pPr>
            <a:lvl7pPr eaLnBrk="0" hangingPunct="0">
              <a:defRPr>
                <a:solidFill>
                  <a:srgbClr val="3C3931"/>
                </a:solidFill>
                <a:latin typeface="Helvetica" charset="0"/>
                <a:ea typeface="MS PGothic" charset="0"/>
                <a:cs typeface="Helvetica" charset="0"/>
              </a:defRPr>
            </a:lvl7pPr>
            <a:lvl8pPr eaLnBrk="0" hangingPunct="0">
              <a:defRPr>
                <a:solidFill>
                  <a:srgbClr val="3C3931"/>
                </a:solidFill>
                <a:latin typeface="Helvetica" charset="0"/>
                <a:ea typeface="MS PGothic" charset="0"/>
                <a:cs typeface="Helvetica" charset="0"/>
              </a:defRPr>
            </a:lvl8pPr>
            <a:lvl9pPr eaLnBrk="0" hangingPunct="0">
              <a:defRPr>
                <a:solidFill>
                  <a:srgbClr val="3C3931"/>
                </a:solidFill>
                <a:latin typeface="Helvetica" charset="0"/>
                <a:ea typeface="MS PGothic" charset="0"/>
                <a:cs typeface="Helvetica" charset="0"/>
              </a:defRPr>
            </a:lvl9pPr>
          </a:lstStyle>
          <a:p>
            <a:r>
              <a:rPr lang="en-US" sz="1200" dirty="0">
                <a:solidFill>
                  <a:schemeClr val="tx1"/>
                </a:solidFill>
                <a:latin typeface="+mj-lt"/>
              </a:rPr>
              <a:t>Source: Truth Initiative, truthinitiative.org/news/flavored-tobacco-use-among-youth-and-young-adults </a:t>
            </a:r>
          </a:p>
        </p:txBody>
      </p:sp>
    </p:spTree>
    <p:extLst>
      <p:ext uri="{BB962C8B-B14F-4D97-AF65-F5344CB8AC3E}">
        <p14:creationId xmlns:p14="http://schemas.microsoft.com/office/powerpoint/2010/main" val="2076215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D1B174B-DCA4-4771-ABD5-2978AED36514}"/>
              </a:ext>
            </a:extLst>
          </p:cNvPr>
          <p:cNvPicPr>
            <a:picLocks noChangeAspect="1"/>
          </p:cNvPicPr>
          <p:nvPr/>
        </p:nvPicPr>
        <p:blipFill rotWithShape="1">
          <a:blip r:embed="rId2"/>
          <a:srcRect l="19433" t="17359" r="17170" b="16478"/>
          <a:stretch/>
        </p:blipFill>
        <p:spPr>
          <a:xfrm rot="5400000">
            <a:off x="1673524" y="1233577"/>
            <a:ext cx="5796951" cy="4537495"/>
          </a:xfrm>
          <a:prstGeom prst="rect">
            <a:avLst/>
          </a:prstGeom>
        </p:spPr>
      </p:pic>
    </p:spTree>
    <p:extLst>
      <p:ext uri="{BB962C8B-B14F-4D97-AF65-F5344CB8AC3E}">
        <p14:creationId xmlns:p14="http://schemas.microsoft.com/office/powerpoint/2010/main" val="1899281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hape 321">
            <a:extLst>
              <a:ext uri="{FF2B5EF4-FFF2-40B4-BE49-F238E27FC236}">
                <a16:creationId xmlns:a16="http://schemas.microsoft.com/office/drawing/2014/main" xmlns="" id="{4CEF7B52-ED9E-4888-90A6-9A79D44118D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2224" t="5554" r="24812" b="10001"/>
          <a:stretch>
            <a:fillRect/>
          </a:stretch>
        </p:blipFill>
        <p:spPr bwMode="auto">
          <a:xfrm>
            <a:off x="1219200" y="381000"/>
            <a:ext cx="2514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429124de-d7f5-4a48-924f-358f8f394b8a@namprd11">
            <a:extLst>
              <a:ext uri="{FF2B5EF4-FFF2-40B4-BE49-F238E27FC236}">
                <a16:creationId xmlns:a16="http://schemas.microsoft.com/office/drawing/2014/main" xmlns="" id="{E58C6468-19B9-44EB-A0ED-836B9E7CE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276" t="1331" r="14064" b="6921"/>
          <a:stretch>
            <a:fillRect/>
          </a:stretch>
        </p:blipFill>
        <p:spPr bwMode="auto">
          <a:xfrm>
            <a:off x="4419600" y="381000"/>
            <a:ext cx="34877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898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Cheap</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629652">
            <a:off x="4869495" y="3002840"/>
            <a:ext cx="3787910" cy="23843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idx="1"/>
          </p:nvPr>
        </p:nvSpPr>
        <p:spPr/>
        <p:txBody>
          <a:bodyPr/>
          <a:lstStyle/>
          <a:p>
            <a:r>
              <a:rPr lang="en-US" dirty="0"/>
              <a:t>Products are often inexpensive—special offers and coupon codes make them cheap</a:t>
            </a:r>
          </a:p>
          <a:p>
            <a:endParaRPr lang="en-US" dirty="0"/>
          </a:p>
          <a:p>
            <a:r>
              <a:rPr lang="en-US" dirty="0"/>
              <a:t>Low prices create </a:t>
            </a:r>
            <a:br>
              <a:rPr lang="en-US" dirty="0"/>
            </a:br>
            <a:r>
              <a:rPr lang="en-US" dirty="0"/>
              <a:t>impulse buys</a:t>
            </a:r>
          </a:p>
          <a:p>
            <a:endParaRPr lang="en-US" dirty="0"/>
          </a:p>
        </p:txBody>
      </p:sp>
    </p:spTree>
    <p:extLst>
      <p:ext uri="{BB962C8B-B14F-4D97-AF65-F5344CB8AC3E}">
        <p14:creationId xmlns:p14="http://schemas.microsoft.com/office/powerpoint/2010/main" val="1736545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A1489E17-38AE-442E-B848-461C4EE8EEB3}"/>
              </a:ext>
            </a:extLst>
          </p:cNvPr>
          <p:cNvSpPr>
            <a:spLocks noGrp="1" noChangeArrowheads="1"/>
          </p:cNvSpPr>
          <p:nvPr>
            <p:ph type="title"/>
          </p:nvPr>
        </p:nvSpPr>
        <p:spPr>
          <a:xfrm>
            <a:off x="457200" y="381000"/>
            <a:ext cx="7467600" cy="1143000"/>
          </a:xfrm>
        </p:spPr>
        <p:txBody>
          <a:bodyPr/>
          <a:lstStyle/>
          <a:p>
            <a:r>
              <a:rPr lang="en-US" altLang="en-US" sz="4000">
                <a:latin typeface="Helvetica" panose="020B0604020202020204" pitchFamily="34" charset="0"/>
                <a:cs typeface="Helvetica" panose="020B0604020202020204" pitchFamily="34" charset="0"/>
              </a:rPr>
              <a:t>Price increases are effective</a:t>
            </a:r>
          </a:p>
        </p:txBody>
      </p:sp>
      <p:sp>
        <p:nvSpPr>
          <p:cNvPr id="15363" name="Rectangle 3">
            <a:extLst>
              <a:ext uri="{FF2B5EF4-FFF2-40B4-BE49-F238E27FC236}">
                <a16:creationId xmlns:a16="http://schemas.microsoft.com/office/drawing/2014/main" xmlns="" id="{65B8B8AA-E0C7-4280-AE76-403DEC3D0E23}"/>
              </a:ext>
            </a:extLst>
          </p:cNvPr>
          <p:cNvSpPr>
            <a:spLocks noGrp="1" noChangeArrowheads="1"/>
          </p:cNvSpPr>
          <p:nvPr>
            <p:ph idx="1"/>
          </p:nvPr>
        </p:nvSpPr>
        <p:spPr>
          <a:xfrm>
            <a:off x="457200" y="1905000"/>
            <a:ext cx="8229600" cy="3429000"/>
          </a:xfrm>
        </p:spPr>
        <p:txBody>
          <a:bodyPr>
            <a:normAutofit fontScale="92500" lnSpcReduction="10000"/>
          </a:bodyPr>
          <a:lstStyle/>
          <a:p>
            <a:pPr>
              <a:defRPr/>
            </a:pPr>
            <a:r>
              <a:rPr lang="en-US" altLang="en-US" dirty="0">
                <a:latin typeface="Helvetica" pitchFamily="-84" charset="0"/>
                <a:cs typeface="Helvetica" pitchFamily="-84" charset="0"/>
              </a:rPr>
              <a:t>High price is the most effective way to reduce youth tobacco use.</a:t>
            </a:r>
          </a:p>
          <a:p>
            <a:pPr>
              <a:defRPr/>
            </a:pPr>
            <a:endParaRPr lang="en-US" altLang="en-US" sz="1600" dirty="0">
              <a:latin typeface="Helvetica" pitchFamily="-84" charset="0"/>
              <a:cs typeface="Helvetica" pitchFamily="-84" charset="0"/>
            </a:endParaRPr>
          </a:p>
          <a:p>
            <a:pPr>
              <a:defRPr/>
            </a:pPr>
            <a:r>
              <a:rPr lang="en-US" altLang="en-US" dirty="0">
                <a:latin typeface="Helvetica" pitchFamily="-84" charset="0"/>
                <a:cs typeface="Helvetica" pitchFamily="-84" charset="0"/>
              </a:rPr>
              <a:t>Each 10% increase in price leads to a 7% reduction in youth smoking.</a:t>
            </a:r>
            <a:r>
              <a:rPr lang="en-US" altLang="en-US" baseline="30000" dirty="0">
                <a:latin typeface="Helvetica" pitchFamily="-84" charset="0"/>
                <a:cs typeface="Helvetica" pitchFamily="-84" charset="0"/>
              </a:rPr>
              <a:t>3</a:t>
            </a:r>
          </a:p>
          <a:p>
            <a:pPr>
              <a:defRPr/>
            </a:pPr>
            <a:endParaRPr lang="en-US" altLang="en-US" baseline="30000" dirty="0">
              <a:latin typeface="Helvetica" pitchFamily="-84" charset="0"/>
              <a:cs typeface="Helvetica" pitchFamily="-84" charset="0"/>
            </a:endParaRPr>
          </a:p>
          <a:p>
            <a:pPr>
              <a:defRPr/>
            </a:pPr>
            <a:r>
              <a:rPr lang="en-US" altLang="en-US" dirty="0">
                <a:latin typeface="Helvetica" pitchFamily="-84" charset="0"/>
                <a:cs typeface="Helvetica" pitchFamily="-84" charset="0"/>
              </a:rPr>
              <a:t>Youth cigarette smoking rate at an historic low—6.4% in 2017.</a:t>
            </a:r>
          </a:p>
          <a:p>
            <a:pPr marL="0" indent="0">
              <a:buFontTx/>
              <a:buNone/>
              <a:defRPr/>
            </a:pPr>
            <a:endParaRPr lang="en-US" altLang="en-US" baseline="30000" dirty="0">
              <a:latin typeface="Helvetica" pitchFamily="-84" charset="0"/>
              <a:cs typeface="Helvetica" pitchFamily="-84" charset="0"/>
            </a:endParaRPr>
          </a:p>
          <a:p>
            <a:pPr>
              <a:defRPr/>
            </a:pPr>
            <a:endParaRPr lang="en-US" altLang="en-US" dirty="0">
              <a:latin typeface="Helvetica" pitchFamily="-84" charset="0"/>
              <a:cs typeface="Helvetica" pitchFamily="-84" charset="0"/>
            </a:endParaRPr>
          </a:p>
        </p:txBody>
      </p:sp>
      <p:pic>
        <p:nvPicPr>
          <p:cNvPr id="26628" name="Picture 11">
            <a:extLst>
              <a:ext uri="{FF2B5EF4-FFF2-40B4-BE49-F238E27FC236}">
                <a16:creationId xmlns:a16="http://schemas.microsoft.com/office/drawing/2014/main" xmlns="" id="{1513FCED-0C5D-4C74-A07A-6E19E58AF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2">
            <a:extLst>
              <a:ext uri="{FF2B5EF4-FFF2-40B4-BE49-F238E27FC236}">
                <a16:creationId xmlns:a16="http://schemas.microsoft.com/office/drawing/2014/main" xmlns="" id="{6B541BC5-AA12-44CB-80E3-6ED8E80BB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4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215A1F40-35F9-40ED-AED1-BCEDB7DB835A}"/>
              </a:ext>
            </a:extLst>
          </p:cNvPr>
          <p:cNvPicPr>
            <a:picLocks noGrp="1" noChangeAspect="1"/>
          </p:cNvPicPr>
          <p:nvPr>
            <p:ph idx="1"/>
          </p:nvPr>
        </p:nvPicPr>
        <p:blipFill rotWithShape="1">
          <a:blip r:embed="rId2"/>
          <a:srcRect t="5654"/>
          <a:stretch/>
        </p:blipFill>
        <p:spPr>
          <a:xfrm>
            <a:off x="633222" y="573656"/>
            <a:ext cx="8050085" cy="4270076"/>
          </a:xfrm>
        </p:spPr>
      </p:pic>
      <p:pic>
        <p:nvPicPr>
          <p:cNvPr id="7" name="Picture 6">
            <a:extLst>
              <a:ext uri="{FF2B5EF4-FFF2-40B4-BE49-F238E27FC236}">
                <a16:creationId xmlns:a16="http://schemas.microsoft.com/office/drawing/2014/main" xmlns="" id="{BFA66EF7-A447-490B-888C-146BBA939F7C}"/>
              </a:ext>
            </a:extLst>
          </p:cNvPr>
          <p:cNvPicPr>
            <a:picLocks noChangeAspect="1"/>
          </p:cNvPicPr>
          <p:nvPr/>
        </p:nvPicPr>
        <p:blipFill rotWithShape="1">
          <a:blip r:embed="rId3"/>
          <a:srcRect l="42264"/>
          <a:stretch/>
        </p:blipFill>
        <p:spPr>
          <a:xfrm>
            <a:off x="817870" y="2708694"/>
            <a:ext cx="4163545" cy="4054416"/>
          </a:xfrm>
          <a:prstGeom prst="rect">
            <a:avLst/>
          </a:prstGeom>
        </p:spPr>
      </p:pic>
      <p:sp>
        <p:nvSpPr>
          <p:cNvPr id="9" name="Flowchart: Terminator 8">
            <a:extLst>
              <a:ext uri="{FF2B5EF4-FFF2-40B4-BE49-F238E27FC236}">
                <a16:creationId xmlns:a16="http://schemas.microsoft.com/office/drawing/2014/main" xmlns="" id="{72DEAB0E-2DD1-4D8A-961E-AB5C95165C3F}"/>
              </a:ext>
            </a:extLst>
          </p:cNvPr>
          <p:cNvSpPr/>
          <p:nvPr/>
        </p:nvSpPr>
        <p:spPr>
          <a:xfrm>
            <a:off x="7608498" y="4278702"/>
            <a:ext cx="902280" cy="310551"/>
          </a:xfrm>
          <a:prstGeom prst="flowChartTerminator">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xmlns="" id="{56DD54F3-8582-4FA9-9160-1C0388DAB872}"/>
              </a:ext>
            </a:extLst>
          </p:cNvPr>
          <p:cNvSpPr/>
          <p:nvPr/>
        </p:nvSpPr>
        <p:spPr>
          <a:xfrm>
            <a:off x="3554082" y="5492869"/>
            <a:ext cx="638355" cy="476610"/>
          </a:xfrm>
          <a:prstGeom prst="flowChartTerminator">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891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DCC34-EA34-4D62-96D1-CA9D42E9A986}"/>
              </a:ext>
            </a:extLst>
          </p:cNvPr>
          <p:cNvSpPr>
            <a:spLocks noGrp="1"/>
          </p:cNvSpPr>
          <p:nvPr>
            <p:ph type="title"/>
          </p:nvPr>
        </p:nvSpPr>
        <p:spPr/>
        <p:txBody>
          <a:bodyPr/>
          <a:lstStyle/>
          <a:p>
            <a:endParaRPr lang="en-US" dirty="0"/>
          </a:p>
        </p:txBody>
      </p:sp>
      <p:graphicFrame>
        <p:nvGraphicFramePr>
          <p:cNvPr id="4" name="Content Placeholder 3">
            <a:hlinkClick r:id="" action="ppaction://ole?verb=0"/>
            <a:extLst>
              <a:ext uri="{FF2B5EF4-FFF2-40B4-BE49-F238E27FC236}">
                <a16:creationId xmlns:a16="http://schemas.microsoft.com/office/drawing/2014/main" xmlns="" id="{75B36711-3EE8-44CC-8109-6855D3166056}"/>
              </a:ext>
            </a:extLst>
          </p:cNvPr>
          <p:cNvGraphicFramePr>
            <a:graphicFrameLocks noGrp="1" noChangeAspect="1"/>
          </p:cNvGraphicFramePr>
          <p:nvPr>
            <p:ph idx="1"/>
            <p:extLst>
              <p:ext uri="{D42A27DB-BD31-4B8C-83A1-F6EECF244321}">
                <p14:modId xmlns:p14="http://schemas.microsoft.com/office/powerpoint/2010/main" val="2384280605"/>
              </p:ext>
            </p:extLst>
          </p:nvPr>
        </p:nvGraphicFramePr>
        <p:xfrm>
          <a:off x="-134937" y="274638"/>
          <a:ext cx="9278937" cy="6583362"/>
        </p:xfrm>
        <a:graphic>
          <a:graphicData uri="http://schemas.openxmlformats.org/presentationml/2006/ole">
            <mc:AlternateContent xmlns:mc="http://schemas.openxmlformats.org/markup-compatibility/2006">
              <mc:Choice xmlns:v="urn:schemas-microsoft-com:vml" Requires="v">
                <p:oleObj spid="_x0000_s1043" name="Presentation" r:id="rId4" imgW="4762440" imgH="3571920" progId="PowerPoint.Show.12">
                  <p:embed/>
                </p:oleObj>
              </mc:Choice>
              <mc:Fallback>
                <p:oleObj name="Presentation" r:id="rId4" imgW="4762440" imgH="3571920" progId="PowerPoint.Show.12">
                  <p:embed/>
                  <p:pic>
                    <p:nvPicPr>
                      <p:cNvPr id="4" name="Object 3">
                        <a:hlinkClick r:id="" action="ppaction://ole?verb=0"/>
                        <a:extLst>
                          <a:ext uri="{FF2B5EF4-FFF2-40B4-BE49-F238E27FC236}">
                            <a16:creationId xmlns:a16="http://schemas.microsoft.com/office/drawing/2014/main" xmlns="" id="{82B49683-7C43-497B-8593-420FC2299D15}"/>
                          </a:ext>
                        </a:extLst>
                      </p:cNvPr>
                      <p:cNvPicPr/>
                      <p:nvPr/>
                    </p:nvPicPr>
                    <p:blipFill>
                      <a:blip r:embed="rId5"/>
                      <a:stretch>
                        <a:fillRect/>
                      </a:stretch>
                    </p:blipFill>
                    <p:spPr>
                      <a:xfrm>
                        <a:off x="-134937" y="274638"/>
                        <a:ext cx="9278937" cy="6583362"/>
                      </a:xfrm>
                      <a:prstGeom prst="rect">
                        <a:avLst/>
                      </a:prstGeom>
                    </p:spPr>
                  </p:pic>
                </p:oleObj>
              </mc:Fallback>
            </mc:AlternateContent>
          </a:graphicData>
        </a:graphic>
      </p:graphicFrame>
    </p:spTree>
    <p:extLst>
      <p:ext uri="{BB962C8B-B14F-4D97-AF65-F5344CB8AC3E}">
        <p14:creationId xmlns:p14="http://schemas.microsoft.com/office/powerpoint/2010/main" val="753585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Easy to get</a:t>
            </a:r>
          </a:p>
        </p:txBody>
      </p:sp>
      <p:sp>
        <p:nvSpPr>
          <p:cNvPr id="6" name="Content Placeholder 5"/>
          <p:cNvSpPr>
            <a:spLocks noGrp="1"/>
          </p:cNvSpPr>
          <p:nvPr>
            <p:ph idx="1"/>
          </p:nvPr>
        </p:nvSpPr>
        <p:spPr>
          <a:xfrm>
            <a:off x="534690" y="1600200"/>
            <a:ext cx="5372334" cy="4525963"/>
          </a:xfrm>
        </p:spPr>
        <p:txBody>
          <a:bodyPr>
            <a:normAutofit fontScale="92500" lnSpcReduction="10000"/>
          </a:bodyPr>
          <a:lstStyle/>
          <a:p>
            <a:r>
              <a:rPr lang="en-US" dirty="0"/>
              <a:t>Vaping products are everywhere—corner stores, gas stations, vape shops, online</a:t>
            </a:r>
          </a:p>
          <a:p>
            <a:r>
              <a:rPr lang="en-US" dirty="0"/>
              <a:t>Availability sends the message that these products are normal and fine</a:t>
            </a:r>
          </a:p>
          <a:p>
            <a:r>
              <a:rPr lang="en-US" dirty="0"/>
              <a:t>The more youth see them, the more likely they are to buy and use</a:t>
            </a:r>
          </a:p>
          <a:p>
            <a:endParaRPr lang="en-US" dirty="0"/>
          </a:p>
        </p:txBody>
      </p:sp>
      <p:pic>
        <p:nvPicPr>
          <p:cNvPr id="4098" name="Picture 2" descr="https://cdn-images-1.medium.com/max/1600/1*bzUwMZVYuSx0wnC_qyZTz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318" y="1636896"/>
            <a:ext cx="3205451" cy="383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41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1B0504F-4EB9-43ED-8086-CD9011A32A23}"/>
              </a:ext>
            </a:extLst>
          </p:cNvPr>
          <p:cNvPicPr>
            <a:picLocks noChangeAspect="1"/>
          </p:cNvPicPr>
          <p:nvPr/>
        </p:nvPicPr>
        <p:blipFill>
          <a:blip r:embed="rId3"/>
          <a:stretch>
            <a:fillRect/>
          </a:stretch>
        </p:blipFill>
        <p:spPr>
          <a:xfrm>
            <a:off x="5229387" y="1031762"/>
            <a:ext cx="3914613" cy="5222296"/>
          </a:xfrm>
          <a:prstGeom prst="rect">
            <a:avLst/>
          </a:prstGeom>
        </p:spPr>
      </p:pic>
      <p:pic>
        <p:nvPicPr>
          <p:cNvPr id="40963" name="Picture 4">
            <a:extLst>
              <a:ext uri="{FF2B5EF4-FFF2-40B4-BE49-F238E27FC236}">
                <a16:creationId xmlns:a16="http://schemas.microsoft.com/office/drawing/2014/main" xmlns="" id="{58295ABB-F573-44CE-98EC-5EF7D7590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62" b="25000"/>
          <a:stretch>
            <a:fillRect/>
          </a:stretch>
        </p:blipFill>
        <p:spPr bwMode="auto">
          <a:xfrm>
            <a:off x="0" y="603942"/>
            <a:ext cx="61722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8">
            <a:extLst>
              <a:ext uri="{FF2B5EF4-FFF2-40B4-BE49-F238E27FC236}">
                <a16:creationId xmlns:a16="http://schemas.microsoft.com/office/drawing/2014/main" xmlns="" id="{C2980A52-DCB0-4CAC-9B6C-7DE24A1EE3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80" t="24292" r="3672" b="55166"/>
          <a:stretch/>
        </p:blipFill>
        <p:spPr bwMode="auto">
          <a:xfrm>
            <a:off x="0" y="4551246"/>
            <a:ext cx="6172200" cy="1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354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83FECDA-28C6-47C7-8914-435FF2EAD7D9}"/>
              </a:ext>
            </a:extLst>
          </p:cNvPr>
          <p:cNvSpPr/>
          <p:nvPr/>
        </p:nvSpPr>
        <p:spPr>
          <a:xfrm>
            <a:off x="4453217" y="3244334"/>
            <a:ext cx="237566" cy="369332"/>
          </a:xfrm>
          <a:prstGeom prst="rect">
            <a:avLst/>
          </a:prstGeom>
        </p:spPr>
        <p:txBody>
          <a:bodyPr wrap="none">
            <a:spAutoFit/>
          </a:bodyPr>
          <a:lstStyle/>
          <a:p>
            <a:r>
              <a:rPr lang="en-US" dirty="0"/>
              <a:t> </a:t>
            </a:r>
          </a:p>
        </p:txBody>
      </p:sp>
      <p:pic>
        <p:nvPicPr>
          <p:cNvPr id="2050" name="Picture 2">
            <a:extLst>
              <a:ext uri="{FF2B5EF4-FFF2-40B4-BE49-F238E27FC236}">
                <a16:creationId xmlns:a16="http://schemas.microsoft.com/office/drawing/2014/main" xmlns="" id="{AACED591-756A-4934-A149-B89E0AE6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3217" y="1970860"/>
            <a:ext cx="5286375" cy="4229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A59E160-B02D-42FE-AE0F-072F6395F286}"/>
              </a:ext>
            </a:extLst>
          </p:cNvPr>
          <p:cNvSpPr txBox="1"/>
          <p:nvPr/>
        </p:nvSpPr>
        <p:spPr>
          <a:xfrm>
            <a:off x="454595" y="838200"/>
            <a:ext cx="7997244" cy="707886"/>
          </a:xfrm>
          <a:prstGeom prst="rect">
            <a:avLst/>
          </a:prstGeom>
          <a:noFill/>
        </p:spPr>
        <p:txBody>
          <a:bodyPr wrap="square" rtlCol="0">
            <a:spAutoFit/>
          </a:bodyPr>
          <a:lstStyle/>
          <a:p>
            <a:r>
              <a:rPr lang="en-US" sz="4000" b="1" dirty="0">
                <a:solidFill>
                  <a:srgbClr val="FF0000"/>
                </a:solidFill>
              </a:rPr>
              <a:t>Cheap</a:t>
            </a:r>
          </a:p>
        </p:txBody>
      </p:sp>
      <p:sp>
        <p:nvSpPr>
          <p:cNvPr id="4" name="TextBox 3">
            <a:extLst>
              <a:ext uri="{FF2B5EF4-FFF2-40B4-BE49-F238E27FC236}">
                <a16:creationId xmlns:a16="http://schemas.microsoft.com/office/drawing/2014/main" xmlns="" id="{B59B3545-B8A7-4C91-A88F-9A1289CD3DE7}"/>
              </a:ext>
            </a:extLst>
          </p:cNvPr>
          <p:cNvSpPr txBox="1"/>
          <p:nvPr/>
        </p:nvSpPr>
        <p:spPr>
          <a:xfrm>
            <a:off x="889000" y="2247900"/>
            <a:ext cx="4330700" cy="3785652"/>
          </a:xfrm>
          <a:prstGeom prst="rect">
            <a:avLst/>
          </a:prstGeom>
          <a:noFill/>
        </p:spPr>
        <p:txBody>
          <a:bodyPr wrap="square" rtlCol="0">
            <a:spAutoFit/>
          </a:bodyPr>
          <a:lstStyle/>
          <a:p>
            <a:r>
              <a:rPr lang="en-US" sz="4000" dirty="0"/>
              <a:t>As of March 2019, ​</a:t>
            </a:r>
            <a:br>
              <a:rPr lang="en-US" sz="4000" dirty="0"/>
            </a:br>
            <a:r>
              <a:rPr lang="en-US" sz="4000" dirty="0">
                <a:solidFill>
                  <a:srgbClr val="FF0000"/>
                </a:solidFill>
              </a:rPr>
              <a:t>173 municipalities </a:t>
            </a:r>
            <a:r>
              <a:rPr lang="en-US" sz="4000" dirty="0"/>
              <a:t>in MA have passed policies that </a:t>
            </a:r>
            <a:r>
              <a:rPr lang="en-US" sz="4000" dirty="0">
                <a:solidFill>
                  <a:srgbClr val="FF0000"/>
                </a:solidFill>
              </a:rPr>
              <a:t>restrict</a:t>
            </a:r>
            <a:r>
              <a:rPr lang="en-US" sz="4000" dirty="0"/>
              <a:t> the sale of cheap, single cigars.</a:t>
            </a:r>
          </a:p>
        </p:txBody>
      </p:sp>
    </p:spTree>
    <p:extLst>
      <p:ext uri="{BB962C8B-B14F-4D97-AF65-F5344CB8AC3E}">
        <p14:creationId xmlns:p14="http://schemas.microsoft.com/office/powerpoint/2010/main" val="3083009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6DE760B-CB9A-4E6C-A857-3156F600B000}"/>
              </a:ext>
            </a:extLst>
          </p:cNvPr>
          <p:cNvSpPr txBox="1"/>
          <p:nvPr/>
        </p:nvSpPr>
        <p:spPr>
          <a:xfrm>
            <a:off x="863600" y="2476500"/>
            <a:ext cx="6819900" cy="3539430"/>
          </a:xfrm>
          <a:prstGeom prst="rect">
            <a:avLst/>
          </a:prstGeom>
          <a:noFill/>
        </p:spPr>
        <p:txBody>
          <a:bodyPr wrap="square" rtlCol="0">
            <a:spAutoFit/>
          </a:bodyPr>
          <a:lstStyle/>
          <a:p>
            <a:pPr fontAlgn="base"/>
            <a:r>
              <a:rPr lang="en-US" sz="3200" dirty="0"/>
              <a:t>As of March 2019 </a:t>
            </a:r>
            <a:r>
              <a:rPr lang="en-US" sz="3200" dirty="0">
                <a:solidFill>
                  <a:srgbClr val="FF0000"/>
                </a:solidFill>
              </a:rPr>
              <a:t>125 municipalities </a:t>
            </a:r>
            <a:r>
              <a:rPr lang="en-US" sz="3200" dirty="0"/>
              <a:t>have </a:t>
            </a:r>
            <a:r>
              <a:rPr lang="en-US" sz="3200" dirty="0">
                <a:solidFill>
                  <a:srgbClr val="FF0000"/>
                </a:solidFill>
              </a:rPr>
              <a:t>capped </a:t>
            </a:r>
            <a:r>
              <a:rPr lang="en-US" sz="3200" dirty="0"/>
              <a:t>the number of tobacco </a:t>
            </a:r>
            <a:r>
              <a:rPr lang="en-US" sz="3200" dirty="0">
                <a:solidFill>
                  <a:srgbClr val="FF0000"/>
                </a:solidFill>
              </a:rPr>
              <a:t>retail licenses​</a:t>
            </a:r>
          </a:p>
          <a:p>
            <a:pPr fontAlgn="base"/>
            <a:r>
              <a:rPr lang="en-US" sz="3200" dirty="0"/>
              <a:t>​</a:t>
            </a:r>
          </a:p>
          <a:p>
            <a:pPr fontAlgn="base"/>
            <a:r>
              <a:rPr lang="en-US" sz="3200" dirty="0"/>
              <a:t>As of March 2019 </a:t>
            </a:r>
            <a:r>
              <a:rPr lang="en-US" sz="3200" dirty="0">
                <a:solidFill>
                  <a:srgbClr val="FF0000"/>
                </a:solidFill>
              </a:rPr>
              <a:t>102 municipalities </a:t>
            </a:r>
            <a:r>
              <a:rPr lang="en-US" sz="3200" dirty="0"/>
              <a:t>have </a:t>
            </a:r>
            <a:r>
              <a:rPr lang="en-US" sz="3200" dirty="0">
                <a:solidFill>
                  <a:srgbClr val="FF0000"/>
                </a:solidFill>
              </a:rPr>
              <a:t>prohibited </a:t>
            </a:r>
            <a:r>
              <a:rPr lang="en-US" sz="3200" dirty="0"/>
              <a:t>issuing new</a:t>
            </a:r>
            <a:r>
              <a:rPr lang="en-US" sz="3200" b="1" dirty="0"/>
              <a:t> </a:t>
            </a:r>
            <a:r>
              <a:rPr lang="en-US" sz="3200" dirty="0"/>
              <a:t>tobacco</a:t>
            </a:r>
            <a:r>
              <a:rPr lang="en-US" sz="3200" b="1" dirty="0"/>
              <a:t> </a:t>
            </a:r>
            <a:r>
              <a:rPr lang="en-US" sz="3200" dirty="0">
                <a:solidFill>
                  <a:srgbClr val="FF0000"/>
                </a:solidFill>
              </a:rPr>
              <a:t>permits within 500 feet of a school</a:t>
            </a:r>
            <a:endParaRPr lang="en-US" sz="3200" b="0" i="0" dirty="0">
              <a:solidFill>
                <a:srgbClr val="FF0000"/>
              </a:solidFill>
              <a:effectLst/>
            </a:endParaRPr>
          </a:p>
        </p:txBody>
      </p:sp>
      <p:sp>
        <p:nvSpPr>
          <p:cNvPr id="5" name="TextBox 4">
            <a:extLst>
              <a:ext uri="{FF2B5EF4-FFF2-40B4-BE49-F238E27FC236}">
                <a16:creationId xmlns:a16="http://schemas.microsoft.com/office/drawing/2014/main" xmlns="" id="{DC87E807-1608-4CBA-A705-4EE97FAE69A5}"/>
              </a:ext>
            </a:extLst>
          </p:cNvPr>
          <p:cNvSpPr txBox="1"/>
          <p:nvPr/>
        </p:nvSpPr>
        <p:spPr>
          <a:xfrm>
            <a:off x="762000" y="939800"/>
            <a:ext cx="7175500" cy="707886"/>
          </a:xfrm>
          <a:prstGeom prst="rect">
            <a:avLst/>
          </a:prstGeom>
          <a:noFill/>
        </p:spPr>
        <p:txBody>
          <a:bodyPr wrap="square" rtlCol="0">
            <a:spAutoFit/>
          </a:bodyPr>
          <a:lstStyle/>
          <a:p>
            <a:r>
              <a:rPr lang="en-US" sz="4000" b="1" dirty="0">
                <a:solidFill>
                  <a:srgbClr val="FF0000"/>
                </a:solidFill>
              </a:rPr>
              <a:t>Easy to Get</a:t>
            </a:r>
          </a:p>
        </p:txBody>
      </p:sp>
    </p:spTree>
    <p:extLst>
      <p:ext uri="{BB962C8B-B14F-4D97-AF65-F5344CB8AC3E}">
        <p14:creationId xmlns:p14="http://schemas.microsoft.com/office/powerpoint/2010/main" val="604487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376386"/>
            <a:ext cx="7772400" cy="1362075"/>
          </a:xfrm>
        </p:spPr>
        <p:txBody>
          <a:bodyPr/>
          <a:lstStyle/>
          <a:p>
            <a:r>
              <a:rPr lang="en-US" dirty="0"/>
              <a:t>Vaping POLICIES AND PROCEDURES</a:t>
            </a:r>
          </a:p>
        </p:txBody>
      </p:sp>
    </p:spTree>
    <p:extLst>
      <p:ext uri="{BB962C8B-B14F-4D97-AF65-F5344CB8AC3E}">
        <p14:creationId xmlns:p14="http://schemas.microsoft.com/office/powerpoint/2010/main" val="39426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State Laws</a:t>
            </a:r>
          </a:p>
        </p:txBody>
      </p:sp>
      <p:sp>
        <p:nvSpPr>
          <p:cNvPr id="3" name="Content Placeholder 2"/>
          <p:cNvSpPr>
            <a:spLocks noGrp="1"/>
          </p:cNvSpPr>
          <p:nvPr>
            <p:ph idx="1"/>
          </p:nvPr>
        </p:nvSpPr>
        <p:spPr>
          <a:xfrm>
            <a:off x="384048" y="1600200"/>
            <a:ext cx="8380242" cy="4690872"/>
          </a:xfrm>
        </p:spPr>
        <p:txBody>
          <a:bodyPr>
            <a:normAutofit fontScale="85000" lnSpcReduction="20000"/>
          </a:bodyPr>
          <a:lstStyle/>
          <a:p>
            <a:r>
              <a:rPr lang="en-US" dirty="0"/>
              <a:t>7/27/2018 Governor Baker signed H4486, </a:t>
            </a:r>
            <a:r>
              <a:rPr lang="en-US" i="1" dirty="0"/>
              <a:t>An Act protecting youth from the health risks of tobacco and nicotine addiction</a:t>
            </a:r>
          </a:p>
          <a:p>
            <a:pPr lvl="1"/>
            <a:r>
              <a:rPr lang="en-US" dirty="0"/>
              <a:t>Raises the legal age to buy tobacco products statewide from 18 to 21.</a:t>
            </a:r>
          </a:p>
          <a:p>
            <a:pPr lvl="1"/>
            <a:r>
              <a:rPr lang="en-US" dirty="0"/>
              <a:t>The new law broadens existing prohibitions on public smoking to include e-cigarettes and prohibits the use of tobacco products on the grounds of any public or private primary, secondary, or vocational school. </a:t>
            </a:r>
          </a:p>
          <a:p>
            <a:pPr lvl="1"/>
            <a:r>
              <a:rPr lang="en-US" dirty="0"/>
              <a:t>Pharmacies, hospitals, or other entities that offer health care services or employ any licensed health care providers are prohibited from selling tobacco products.</a:t>
            </a:r>
          </a:p>
          <a:p>
            <a:pPr lvl="1"/>
            <a:r>
              <a:rPr lang="en-US" dirty="0"/>
              <a:t>Goes into effect December 31, 2018</a:t>
            </a:r>
          </a:p>
          <a:p>
            <a:endParaRPr lang="en-US" dirty="0"/>
          </a:p>
        </p:txBody>
      </p:sp>
      <p:sp>
        <p:nvSpPr>
          <p:cNvPr id="4" name="Rectangle 3">
            <a:extLst>
              <a:ext uri="{FF2B5EF4-FFF2-40B4-BE49-F238E27FC236}">
                <a16:creationId xmlns:a16="http://schemas.microsoft.com/office/drawing/2014/main" xmlns="" id="{68200432-00D4-4030-A930-771D2DF12B08}"/>
              </a:ext>
            </a:extLst>
          </p:cNvPr>
          <p:cNvSpPr/>
          <p:nvPr/>
        </p:nvSpPr>
        <p:spPr>
          <a:xfrm>
            <a:off x="702905" y="5967906"/>
            <a:ext cx="7893170" cy="261610"/>
          </a:xfrm>
          <a:prstGeom prst="rect">
            <a:avLst/>
          </a:prstGeom>
        </p:spPr>
        <p:txBody>
          <a:bodyPr wrap="square">
            <a:spAutoFit/>
          </a:bodyPr>
          <a:lstStyle/>
          <a:p>
            <a:r>
              <a:rPr lang="en-US" sz="1100" dirty="0"/>
              <a:t>https://www.mass.gov/news/department-of-public-health-awards-6-million-to-massachusetts-communities-for-tobacco-control</a:t>
            </a:r>
          </a:p>
        </p:txBody>
      </p:sp>
    </p:spTree>
    <p:extLst>
      <p:ext uri="{BB962C8B-B14F-4D97-AF65-F5344CB8AC3E}">
        <p14:creationId xmlns:p14="http://schemas.microsoft.com/office/powerpoint/2010/main" val="17383386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98C7CD-F1D5-4527-9E08-47D9277B7A9D}"/>
              </a:ext>
            </a:extLst>
          </p:cNvPr>
          <p:cNvSpPr>
            <a:spLocks noGrp="1"/>
          </p:cNvSpPr>
          <p:nvPr>
            <p:ph type="title"/>
          </p:nvPr>
        </p:nvSpPr>
        <p:spPr/>
        <p:txBody>
          <a:bodyPr/>
          <a:lstStyle/>
          <a:p>
            <a:r>
              <a:rPr lang="en-US" dirty="0"/>
              <a:t>New FDA regulations</a:t>
            </a:r>
          </a:p>
        </p:txBody>
      </p:sp>
      <p:sp>
        <p:nvSpPr>
          <p:cNvPr id="3" name="Content Placeholder 2">
            <a:extLst>
              <a:ext uri="{FF2B5EF4-FFF2-40B4-BE49-F238E27FC236}">
                <a16:creationId xmlns:a16="http://schemas.microsoft.com/office/drawing/2014/main" xmlns="" id="{25DC37F9-D180-4D69-BE97-4B014E086342}"/>
              </a:ext>
            </a:extLst>
          </p:cNvPr>
          <p:cNvSpPr>
            <a:spLocks noGrp="1"/>
          </p:cNvSpPr>
          <p:nvPr>
            <p:ph idx="1"/>
          </p:nvPr>
        </p:nvSpPr>
        <p:spPr/>
        <p:txBody>
          <a:bodyPr>
            <a:normAutofit fontScale="85000" lnSpcReduction="20000"/>
          </a:bodyPr>
          <a:lstStyle/>
          <a:p>
            <a:r>
              <a:rPr lang="en-US" dirty="0"/>
              <a:t>The FDA says it will limit sales of many flavored e-cigarettes to bricks-and-mortar outlets that have either age-restricted entry or areas inside stores that are not accessible to people under 18. Such restrictions are tantamount to a </a:t>
            </a:r>
            <a:r>
              <a:rPr lang="en-US" dirty="0">
                <a:hlinkClick r:id="rId2"/>
              </a:rPr>
              <a:t>ban for many convenience stores and gas stations</a:t>
            </a:r>
            <a:r>
              <a:rPr lang="en-US" dirty="0"/>
              <a:t> but not for specialty vape and tobacco stores, said a top agency official. The FDA also will require stepped-up age verification for online sales.</a:t>
            </a:r>
          </a:p>
          <a:p>
            <a:r>
              <a:rPr lang="en-US" dirty="0"/>
              <a:t>The new limits reflect health experts' concerns that e-cigarette use could lead to nicotine addiction early in life and affect the developing adolescent brain and that some e-cigarette users will go on to smoke more dangerous regular cigarettes.</a:t>
            </a:r>
          </a:p>
          <a:p>
            <a:endParaRPr lang="en-US" dirty="0"/>
          </a:p>
        </p:txBody>
      </p:sp>
    </p:spTree>
    <p:extLst>
      <p:ext uri="{BB962C8B-B14F-4D97-AF65-F5344CB8AC3E}">
        <p14:creationId xmlns:p14="http://schemas.microsoft.com/office/powerpoint/2010/main" val="314878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709433"/>
            <a:ext cx="7772400" cy="1362075"/>
          </a:xfrm>
        </p:spPr>
        <p:txBody>
          <a:bodyPr/>
          <a:lstStyle/>
          <a:p>
            <a:r>
              <a:rPr lang="en-US" dirty="0"/>
              <a:t>WHAT You CAN DO</a:t>
            </a:r>
          </a:p>
        </p:txBody>
      </p:sp>
      <p:sp>
        <p:nvSpPr>
          <p:cNvPr id="5" name="Text Placeholder 4"/>
          <p:cNvSpPr>
            <a:spLocks noGrp="1"/>
          </p:cNvSpPr>
          <p:nvPr>
            <p:ph type="body" idx="1"/>
          </p:nvPr>
        </p:nvSpPr>
        <p:spPr>
          <a:xfrm>
            <a:off x="761027" y="5313136"/>
            <a:ext cx="7772400" cy="502557"/>
          </a:xfrm>
        </p:spPr>
        <p:txBody>
          <a:bodyPr>
            <a:normAutofit/>
          </a:bodyPr>
          <a:lstStyle/>
          <a:p>
            <a:r>
              <a:rPr lang="en-US" sz="2400" dirty="0">
                <a:solidFill>
                  <a:schemeClr val="tx1"/>
                </a:solidFill>
              </a:rPr>
              <a:t>How can you make a difference?</a:t>
            </a:r>
          </a:p>
        </p:txBody>
      </p:sp>
      <p:pic>
        <p:nvPicPr>
          <p:cNvPr id="5122" name="Picture 2" descr="M:\Users\Judi\TOBACCO-FY18\KBD\Photos\180502KickButts10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609" b="16766"/>
          <a:stretch/>
        </p:blipFill>
        <p:spPr bwMode="auto">
          <a:xfrm>
            <a:off x="827702" y="1581150"/>
            <a:ext cx="685800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38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86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The New Look of Nicotine Addiction</a:t>
            </a:r>
          </a:p>
        </p:txBody>
      </p:sp>
      <p:sp>
        <p:nvSpPr>
          <p:cNvPr id="3" name="Content Placeholder 2"/>
          <p:cNvSpPr>
            <a:spLocks noGrp="1"/>
          </p:cNvSpPr>
          <p:nvPr>
            <p:ph idx="1"/>
          </p:nvPr>
        </p:nvSpPr>
        <p:spPr/>
        <p:txBody>
          <a:bodyPr>
            <a:normAutofit/>
          </a:bodyPr>
          <a:lstStyle/>
          <a:p>
            <a:pPr marL="0" indent="0">
              <a:buNone/>
            </a:pPr>
            <a:r>
              <a:rPr lang="en-US" sz="2400" b="1" dirty="0"/>
              <a:t>www.GetOutraged.org</a:t>
            </a:r>
          </a:p>
          <a:p>
            <a:pPr lvl="1"/>
            <a:r>
              <a:rPr lang="en-US" sz="2400" dirty="0"/>
              <a:t>Facts</a:t>
            </a:r>
          </a:p>
          <a:p>
            <a:pPr lvl="1"/>
            <a:r>
              <a:rPr lang="en-US" sz="2400" dirty="0"/>
              <a:t>For parents (tips on talking with your kids)</a:t>
            </a:r>
          </a:p>
          <a:p>
            <a:pPr lvl="1"/>
            <a:r>
              <a:rPr lang="en-US" sz="2400" dirty="0"/>
              <a:t>For schools</a:t>
            </a:r>
          </a:p>
          <a:p>
            <a:pPr lvl="2"/>
            <a:r>
              <a:rPr lang="en-US" dirty="0"/>
              <a:t>Toolkit divided into information for Administrators (this presentation!); teachers; school health services</a:t>
            </a:r>
          </a:p>
          <a:p>
            <a:pPr marL="914400" lvl="2" indent="0">
              <a:buNone/>
            </a:pPr>
            <a:endParaRPr lang="en-US" dirty="0"/>
          </a:p>
          <a:p>
            <a:pPr marL="0" indent="0">
              <a:buNone/>
            </a:pPr>
            <a:r>
              <a:rPr lang="en-US" sz="2400" b="1" dirty="0"/>
              <a:t>Massachusetts Health Promotion Clearinghouse</a:t>
            </a:r>
          </a:p>
          <a:p>
            <a:pPr lvl="1"/>
            <a:r>
              <a:rPr lang="en-US" sz="2400" dirty="0"/>
              <a:t>Print materials</a:t>
            </a:r>
          </a:p>
          <a:p>
            <a:pPr lvl="1"/>
            <a:endParaRPr lang="en-US" sz="2000" dirty="0"/>
          </a:p>
          <a:p>
            <a:endParaRPr lang="en-US" sz="2400" dirty="0"/>
          </a:p>
        </p:txBody>
      </p:sp>
    </p:spTree>
    <p:extLst>
      <p:ext uri="{BB962C8B-B14F-4D97-AF65-F5344CB8AC3E}">
        <p14:creationId xmlns:p14="http://schemas.microsoft.com/office/powerpoint/2010/main" val="3358948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Youth use of vaping </a:t>
            </a:r>
            <a:r>
              <a:rPr lang="en-US" dirty="0"/>
              <a:t>p</a:t>
            </a:r>
            <a:r>
              <a:rPr lang="en-US" dirty="0">
                <a:solidFill>
                  <a:srgbClr val="FF0000"/>
                </a:solidFill>
              </a:rPr>
              <a:t>roducts</a:t>
            </a:r>
          </a:p>
        </p:txBody>
      </p:sp>
      <p:sp>
        <p:nvSpPr>
          <p:cNvPr id="3" name="Content Placeholder 2"/>
          <p:cNvSpPr>
            <a:spLocks noGrp="1"/>
          </p:cNvSpPr>
          <p:nvPr>
            <p:ph sz="half" idx="1"/>
          </p:nvPr>
        </p:nvSpPr>
        <p:spPr>
          <a:xfrm>
            <a:off x="266700" y="1804957"/>
            <a:ext cx="4038600" cy="3782028"/>
          </a:xfrm>
        </p:spPr>
        <p:txBody>
          <a:bodyPr>
            <a:normAutofit/>
          </a:bodyPr>
          <a:lstStyle/>
          <a:p>
            <a:pPr marL="0" indent="0">
              <a:buNone/>
            </a:pPr>
            <a:r>
              <a:rPr lang="en-US" sz="2400" dirty="0">
                <a:ea typeface="MS PGothic" charset="0"/>
                <a:cs typeface="Helvetica" charset="0"/>
              </a:rPr>
              <a:t>In 2017 41.1% of MA high school youth had ever used </a:t>
            </a:r>
            <a:br>
              <a:rPr lang="en-US" sz="2400" dirty="0">
                <a:ea typeface="MS PGothic" charset="0"/>
                <a:cs typeface="Helvetica" charset="0"/>
              </a:rPr>
            </a:br>
            <a:r>
              <a:rPr lang="en-US" sz="2400" dirty="0">
                <a:ea typeface="MS PGothic" charset="0"/>
                <a:cs typeface="Helvetica" charset="0"/>
              </a:rPr>
              <a:t>e-cigarettes.</a:t>
            </a:r>
          </a:p>
          <a:p>
            <a:pPr marL="0" indent="0">
              <a:buNone/>
            </a:pPr>
            <a:endParaRPr lang="en-US" sz="2400" dirty="0">
              <a:ea typeface="MS PGothic" charset="0"/>
              <a:cs typeface="Helvetica" charset="0"/>
            </a:endParaRPr>
          </a:p>
          <a:p>
            <a:pPr marL="0" indent="0">
              <a:buNone/>
            </a:pPr>
            <a:r>
              <a:rPr lang="en-US" sz="2400" dirty="0">
                <a:ea typeface="MS PGothic" charset="0"/>
                <a:cs typeface="Helvetica" charset="0"/>
              </a:rPr>
              <a:t>High school youth current </a:t>
            </a:r>
            <a:br>
              <a:rPr lang="en-US" sz="2400" dirty="0">
                <a:ea typeface="MS PGothic" charset="0"/>
                <a:cs typeface="Helvetica" charset="0"/>
              </a:rPr>
            </a:br>
            <a:r>
              <a:rPr lang="en-US" sz="2400" dirty="0">
                <a:ea typeface="MS PGothic" charset="0"/>
                <a:cs typeface="Helvetica" charset="0"/>
              </a:rPr>
              <a:t>use of e-cigarettes was higher than use of any other tobacco products combined</a:t>
            </a:r>
            <a:endParaRPr lang="en-US" sz="1600" dirty="0"/>
          </a:p>
          <a:p>
            <a:pPr lvl="1"/>
            <a:endParaRPr lang="en-US" sz="1600" dirty="0"/>
          </a:p>
          <a:p>
            <a:endParaRPr lang="en-US" sz="2400" dirty="0"/>
          </a:p>
        </p:txBody>
      </p:sp>
      <p:sp>
        <p:nvSpPr>
          <p:cNvPr id="6" name="TextBox 1"/>
          <p:cNvSpPr txBox="1">
            <a:spLocks noChangeArrowheads="1"/>
          </p:cNvSpPr>
          <p:nvPr/>
        </p:nvSpPr>
        <p:spPr bwMode="auto">
          <a:xfrm>
            <a:off x="266700" y="5637944"/>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3C3931"/>
                </a:solidFill>
                <a:latin typeface="Helvetica" charset="0"/>
                <a:ea typeface="MS PGothic" charset="0"/>
                <a:cs typeface="Helvetica" charset="0"/>
              </a:defRPr>
            </a:lvl1pPr>
            <a:lvl2pPr>
              <a:defRPr sz="2400">
                <a:solidFill>
                  <a:srgbClr val="3C3931"/>
                </a:solidFill>
                <a:latin typeface="Helvetica" charset="0"/>
                <a:ea typeface="MS PGothic" charset="0"/>
                <a:cs typeface="Helvetica" charset="0"/>
              </a:defRPr>
            </a:lvl2pPr>
            <a:lvl3pPr>
              <a:defRPr sz="2000">
                <a:solidFill>
                  <a:srgbClr val="3C3931"/>
                </a:solidFill>
                <a:latin typeface="Helvetica" charset="0"/>
                <a:ea typeface="MS PGothic" charset="0"/>
                <a:cs typeface="Helvetica" charset="0"/>
              </a:defRPr>
            </a:lvl3pPr>
            <a:lvl4pPr>
              <a:defRPr>
                <a:solidFill>
                  <a:srgbClr val="3C3931"/>
                </a:solidFill>
                <a:latin typeface="Helvetica" charset="0"/>
                <a:ea typeface="MS PGothic" charset="0"/>
                <a:cs typeface="Helvetica" charset="0"/>
              </a:defRPr>
            </a:lvl4pPr>
            <a:lvl5pPr>
              <a:defRPr>
                <a:solidFill>
                  <a:srgbClr val="3C3931"/>
                </a:solidFill>
                <a:latin typeface="Helvetica" charset="0"/>
                <a:ea typeface="MS PGothic" charset="0"/>
                <a:cs typeface="Helvetica" charset="0"/>
              </a:defRPr>
            </a:lvl5pPr>
            <a:lvl6pPr eaLnBrk="0" hangingPunct="0">
              <a:defRPr>
                <a:solidFill>
                  <a:srgbClr val="3C3931"/>
                </a:solidFill>
                <a:latin typeface="Helvetica" charset="0"/>
                <a:ea typeface="MS PGothic" charset="0"/>
                <a:cs typeface="Helvetica" charset="0"/>
              </a:defRPr>
            </a:lvl6pPr>
            <a:lvl7pPr eaLnBrk="0" hangingPunct="0">
              <a:defRPr>
                <a:solidFill>
                  <a:srgbClr val="3C3931"/>
                </a:solidFill>
                <a:latin typeface="Helvetica" charset="0"/>
                <a:ea typeface="MS PGothic" charset="0"/>
                <a:cs typeface="Helvetica" charset="0"/>
              </a:defRPr>
            </a:lvl7pPr>
            <a:lvl8pPr eaLnBrk="0" hangingPunct="0">
              <a:defRPr>
                <a:solidFill>
                  <a:srgbClr val="3C3931"/>
                </a:solidFill>
                <a:latin typeface="Helvetica" charset="0"/>
                <a:ea typeface="MS PGothic" charset="0"/>
                <a:cs typeface="Helvetica" charset="0"/>
              </a:defRPr>
            </a:lvl8pPr>
            <a:lvl9pPr eaLnBrk="0" hangingPunct="0">
              <a:defRPr>
                <a:solidFill>
                  <a:srgbClr val="3C3931"/>
                </a:solidFill>
                <a:latin typeface="Helvetica" charset="0"/>
                <a:ea typeface="MS PGothic" charset="0"/>
                <a:cs typeface="Helvetica" charset="0"/>
              </a:defRPr>
            </a:lvl9pPr>
          </a:lstStyle>
          <a:p>
            <a:pPr eaLnBrk="1" hangingPunct="1"/>
            <a:r>
              <a:rPr lang="en-US" sz="1200" dirty="0">
                <a:solidFill>
                  <a:schemeClr val="tx1"/>
                </a:solidFill>
                <a:latin typeface="+mj-lt"/>
              </a:rPr>
              <a:t>† Use in the past 30 days </a:t>
            </a:r>
          </a:p>
          <a:p>
            <a:pPr eaLnBrk="1" hangingPunct="1"/>
            <a:r>
              <a:rPr lang="en-US" sz="1200" dirty="0">
                <a:solidFill>
                  <a:schemeClr val="tx1"/>
                </a:solidFill>
                <a:latin typeface="+mj-lt"/>
              </a:rPr>
              <a:t>‡ Any tobacco defined as cigarettes, cigars (including little cigars and cigarillos), and smokeless tobacco (chewing tobacco, snuff, dip)</a:t>
            </a:r>
          </a:p>
        </p:txBody>
      </p:sp>
      <p:sp>
        <p:nvSpPr>
          <p:cNvPr id="7" name="Rectangle 6"/>
          <p:cNvSpPr/>
          <p:nvPr/>
        </p:nvSpPr>
        <p:spPr>
          <a:xfrm>
            <a:off x="4278292" y="2144092"/>
            <a:ext cx="4572000" cy="646331"/>
          </a:xfrm>
          <a:prstGeom prst="rect">
            <a:avLst/>
          </a:prstGeom>
        </p:spPr>
        <p:txBody>
          <a:bodyPr>
            <a:spAutoFit/>
          </a:bodyPr>
          <a:lstStyle/>
          <a:p>
            <a:pPr algn="ctr"/>
            <a:r>
              <a:rPr lang="en-US" b="1" dirty="0"/>
              <a:t>Current</a:t>
            </a:r>
            <a:r>
              <a:rPr lang="en-US" baseline="30000" dirty="0"/>
              <a:t>†</a:t>
            </a:r>
            <a:r>
              <a:rPr lang="en-US" b="1" dirty="0"/>
              <a:t> Use of Tobacco and Vaping </a:t>
            </a:r>
            <a:br>
              <a:rPr lang="en-US" b="1" dirty="0"/>
            </a:br>
            <a:r>
              <a:rPr lang="en-US" b="1" dirty="0"/>
              <a:t>Products by MA High School Youth, 2017</a:t>
            </a:r>
          </a:p>
        </p:txBody>
      </p:sp>
      <p:pic>
        <p:nvPicPr>
          <p:cNvPr id="9" name="Picture 8"/>
          <p:cNvPicPr/>
          <p:nvPr/>
        </p:nvPicPr>
        <p:blipFill rotWithShape="1">
          <a:blip r:embed="rId3">
            <a:extLst>
              <a:ext uri="{28A0092B-C50C-407E-A947-70E740481C1C}">
                <a14:useLocalDpi xmlns:a14="http://schemas.microsoft.com/office/drawing/2010/main" val="0"/>
              </a:ext>
            </a:extLst>
          </a:blip>
          <a:srcRect/>
          <a:stretch/>
        </p:blipFill>
        <p:spPr>
          <a:xfrm>
            <a:off x="4263664" y="2870791"/>
            <a:ext cx="4880335" cy="2491664"/>
          </a:xfrm>
          <a:prstGeom prst="rect">
            <a:avLst/>
          </a:prstGeom>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566886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Talk with kids/students as a trusted adult</a:t>
            </a:r>
          </a:p>
        </p:txBody>
      </p:sp>
      <p:sp>
        <p:nvSpPr>
          <p:cNvPr id="3" name="Content Placeholder 2"/>
          <p:cNvSpPr>
            <a:spLocks noGrp="1"/>
          </p:cNvSpPr>
          <p:nvPr>
            <p:ph idx="1"/>
          </p:nvPr>
        </p:nvSpPr>
        <p:spPr/>
        <p:txBody>
          <a:bodyPr>
            <a:normAutofit fontScale="85000" lnSpcReduction="20000"/>
          </a:bodyPr>
          <a:lstStyle/>
          <a:p>
            <a:r>
              <a:rPr lang="en-US" dirty="0"/>
              <a:t>Provide them with facts about vaping</a:t>
            </a:r>
          </a:p>
          <a:p>
            <a:pPr lvl="1"/>
            <a:r>
              <a:rPr lang="en-US" dirty="0"/>
              <a:t>E-cigarettes contain nicotine</a:t>
            </a:r>
          </a:p>
          <a:p>
            <a:pPr lvl="1"/>
            <a:endParaRPr lang="en-US" dirty="0"/>
          </a:p>
          <a:p>
            <a:r>
              <a:rPr lang="en-US" dirty="0"/>
              <a:t>Dispel the myths</a:t>
            </a:r>
          </a:p>
          <a:p>
            <a:pPr lvl="1"/>
            <a:r>
              <a:rPr lang="en-US" dirty="0"/>
              <a:t>It is not harmless water vapor</a:t>
            </a:r>
          </a:p>
          <a:p>
            <a:pPr lvl="1"/>
            <a:endParaRPr lang="en-US" dirty="0"/>
          </a:p>
          <a:p>
            <a:r>
              <a:rPr lang="en-US" dirty="0"/>
              <a:t>Tell them the tobacco and vaping industries are targeting them to make money and hook them on their products</a:t>
            </a:r>
          </a:p>
          <a:p>
            <a:endParaRPr lang="en-US" dirty="0"/>
          </a:p>
          <a:p>
            <a:r>
              <a:rPr lang="en-US" dirty="0"/>
              <a:t>Ask them what they see and what they think</a:t>
            </a:r>
          </a:p>
        </p:txBody>
      </p:sp>
    </p:spTree>
    <p:extLst>
      <p:ext uri="{BB962C8B-B14F-4D97-AF65-F5344CB8AC3E}">
        <p14:creationId xmlns:p14="http://schemas.microsoft.com/office/powerpoint/2010/main" val="2998290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690" y="383054"/>
            <a:ext cx="8229600" cy="1143000"/>
          </a:xfrm>
        </p:spPr>
        <p:txBody>
          <a:bodyPr/>
          <a:lstStyle/>
          <a:p>
            <a:r>
              <a:rPr lang="en-US" dirty="0"/>
              <a:t>Talk with your kids</a:t>
            </a:r>
          </a:p>
        </p:txBody>
      </p:sp>
      <p:sp>
        <p:nvSpPr>
          <p:cNvPr id="3" name="Content Placeholder 2"/>
          <p:cNvSpPr>
            <a:spLocks noGrp="1"/>
          </p:cNvSpPr>
          <p:nvPr>
            <p:ph idx="1"/>
          </p:nvPr>
        </p:nvSpPr>
        <p:spPr>
          <a:xfrm>
            <a:off x="356014" y="1934588"/>
            <a:ext cx="5224979" cy="4076646"/>
          </a:xfrm>
        </p:spPr>
        <p:txBody>
          <a:bodyPr>
            <a:normAutofit fontScale="92500"/>
          </a:bodyPr>
          <a:lstStyle/>
          <a:p>
            <a:r>
              <a:rPr lang="en-US" dirty="0"/>
              <a:t>Be patient and ready to listen</a:t>
            </a:r>
          </a:p>
          <a:p>
            <a:r>
              <a:rPr lang="en-US" dirty="0"/>
              <a:t>No “perfect time” to talk</a:t>
            </a:r>
          </a:p>
          <a:p>
            <a:r>
              <a:rPr lang="en-US" dirty="0"/>
              <a:t>Ask your child what they think</a:t>
            </a:r>
          </a:p>
          <a:p>
            <a:r>
              <a:rPr lang="en-US" dirty="0"/>
              <a:t>Be open and honest</a:t>
            </a:r>
          </a:p>
          <a:p>
            <a:endParaRPr lang="en-US" dirty="0"/>
          </a:p>
          <a:p>
            <a:r>
              <a:rPr lang="en-US" i="1" dirty="0"/>
              <a:t>Are you a tobacco user?</a:t>
            </a:r>
          </a:p>
        </p:txBody>
      </p:sp>
      <p:sp>
        <p:nvSpPr>
          <p:cNvPr id="5" name="Rounded Rectangular Callout 4"/>
          <p:cNvSpPr/>
          <p:nvPr/>
        </p:nvSpPr>
        <p:spPr>
          <a:xfrm>
            <a:off x="5774096" y="2240073"/>
            <a:ext cx="2874580" cy="2050776"/>
          </a:xfrm>
          <a:prstGeom prst="wedgeRoundRectCallout">
            <a:avLst>
              <a:gd name="adj1" fmla="val -38018"/>
              <a:gd name="adj2" fmla="val 72237"/>
              <a:gd name="adj3" fmla="val 1666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Just talking can protect them!</a:t>
            </a:r>
          </a:p>
        </p:txBody>
      </p:sp>
    </p:spTree>
    <p:extLst>
      <p:ext uri="{BB962C8B-B14F-4D97-AF65-F5344CB8AC3E}">
        <p14:creationId xmlns:p14="http://schemas.microsoft.com/office/powerpoint/2010/main" val="3244278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a:extLst>
              <a:ext uri="{FF2B5EF4-FFF2-40B4-BE49-F238E27FC236}">
                <a16:creationId xmlns:a16="http://schemas.microsoft.com/office/drawing/2014/main" xmlns="" id="{D332EAA4-902A-4511-B66D-9FCB4C9279E4}"/>
              </a:ext>
            </a:extLst>
          </p:cNvPr>
          <p:cNvSpPr txBox="1">
            <a:spLocks noChangeArrowheads="1"/>
          </p:cNvSpPr>
          <p:nvPr/>
        </p:nvSpPr>
        <p:spPr bwMode="auto">
          <a:xfrm>
            <a:off x="685800" y="1905000"/>
            <a:ext cx="7467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a:solidFill>
                  <a:srgbClr val="3C393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Char char="–"/>
              <a:defRPr sz="2400">
                <a:solidFill>
                  <a:srgbClr val="3C393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Char char="•"/>
              <a:defRPr sz="2000">
                <a:solidFill>
                  <a:srgbClr val="3C393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eaLnBrk="0" fontAlgn="base" hangingPunct="0">
              <a:spcBef>
                <a:spcPct val="20000"/>
              </a:spcBef>
              <a:spcAft>
                <a:spcPct val="0"/>
              </a:spcAft>
              <a:buChar char="»"/>
              <a:defRPr>
                <a:solidFill>
                  <a:srgbClr val="3C3931"/>
                </a:solidFill>
                <a:latin typeface="Helvetica" panose="020B0604020202020204" pitchFamily="34" charset="0"/>
                <a:ea typeface="MS PGothic" panose="020B0600070205080204" pitchFamily="34" charset="-128"/>
                <a:cs typeface="Helvetica" panose="020B0604020202020204" pitchFamily="34" charset="0"/>
              </a:defRPr>
            </a:lvl9pPr>
          </a:lstStyle>
          <a:p>
            <a:pPr>
              <a:spcBef>
                <a:spcPct val="0"/>
              </a:spcBef>
            </a:pPr>
            <a:r>
              <a:rPr lang="en-US" altLang="en-US" sz="2400">
                <a:solidFill>
                  <a:schemeClr val="tx1"/>
                </a:solidFill>
              </a:rPr>
              <a:t>Schools can update existing policies to include nicotine delivery products.  Sample language is available through Massachusetts Association of Health Boards </a:t>
            </a:r>
            <a:r>
              <a:rPr lang="en-US" altLang="en-US" sz="2400">
                <a:solidFill>
                  <a:schemeClr val="tx1"/>
                </a:solidFill>
                <a:hlinkClick r:id="rId3"/>
              </a:rPr>
              <a:t>http://www.mahb.org/updated-school-policy-guide/</a:t>
            </a:r>
            <a:r>
              <a:rPr lang="en-US" altLang="en-US" sz="2400">
                <a:solidFill>
                  <a:schemeClr val="tx1"/>
                </a:solidFill>
              </a:rPr>
              <a:t> </a:t>
            </a:r>
          </a:p>
          <a:p>
            <a:pPr>
              <a:spcBef>
                <a:spcPct val="0"/>
              </a:spcBef>
            </a:pPr>
            <a:endParaRPr lang="en-US" altLang="en-US" sz="2400">
              <a:solidFill>
                <a:schemeClr val="tx1"/>
              </a:solidFill>
            </a:endParaRPr>
          </a:p>
          <a:p>
            <a:pPr>
              <a:spcBef>
                <a:spcPct val="0"/>
              </a:spcBef>
            </a:pPr>
            <a:r>
              <a:rPr lang="en-US" altLang="en-US" sz="2400">
                <a:solidFill>
                  <a:schemeClr val="tx1"/>
                </a:solidFill>
              </a:rPr>
              <a:t>Schools can implement curriculum such as C.A.T.C.H My Breath   </a:t>
            </a:r>
            <a:r>
              <a:rPr lang="en-US" altLang="en-US" sz="2400">
                <a:solidFill>
                  <a:schemeClr val="tx1"/>
                </a:solidFill>
                <a:hlinkClick r:id="rId4"/>
              </a:rPr>
              <a:t>https://catchinfo.org/modules/e-cigarettes/</a:t>
            </a:r>
            <a:r>
              <a:rPr lang="en-US" altLang="en-US" sz="2400">
                <a:solidFill>
                  <a:schemeClr val="tx1"/>
                </a:solidFill>
              </a:rPr>
              <a:t> </a:t>
            </a:r>
          </a:p>
        </p:txBody>
      </p:sp>
      <p:sp>
        <p:nvSpPr>
          <p:cNvPr id="4" name="Rectangle 2">
            <a:extLst>
              <a:ext uri="{FF2B5EF4-FFF2-40B4-BE49-F238E27FC236}">
                <a16:creationId xmlns:a16="http://schemas.microsoft.com/office/drawing/2014/main" xmlns="" id="{EFDD58B8-BA96-40F0-B770-078898DA801F}"/>
              </a:ext>
            </a:extLst>
          </p:cNvPr>
          <p:cNvSpPr txBox="1">
            <a:spLocks noChangeArrowheads="1"/>
          </p:cNvSpPr>
          <p:nvPr/>
        </p:nvSpPr>
        <p:spPr>
          <a:xfrm>
            <a:off x="685800" y="536275"/>
            <a:ext cx="6553200" cy="1143000"/>
          </a:xfrm>
          <a:prstGeom prst="rect">
            <a:avLst/>
          </a:prstGeom>
        </p:spPr>
        <p:txBody>
          <a:bodyPr/>
          <a:lstStyle>
            <a:lvl1pPr algn="l" rtl="0" eaLnBrk="0" fontAlgn="base" hangingPunct="0">
              <a:spcBef>
                <a:spcPct val="0"/>
              </a:spcBef>
              <a:spcAft>
                <a:spcPct val="0"/>
              </a:spcAft>
              <a:defRPr sz="3600" b="1">
                <a:solidFill>
                  <a:schemeClr val="tx1"/>
                </a:solidFill>
                <a:latin typeface="Helvetica"/>
                <a:ea typeface="MS PGothic" pitchFamily="34" charset="-128"/>
                <a:cs typeface="Helvetica"/>
              </a:defRPr>
            </a:lvl1pPr>
            <a:lvl2pPr algn="l" rtl="0" eaLnBrk="0" fontAlgn="base" hangingPunct="0">
              <a:spcBef>
                <a:spcPct val="0"/>
              </a:spcBef>
              <a:spcAft>
                <a:spcPct val="0"/>
              </a:spcAft>
              <a:defRPr sz="3600" b="1">
                <a:solidFill>
                  <a:schemeClr val="tx1"/>
                </a:solidFill>
                <a:latin typeface="Helvetica" charset="0"/>
                <a:ea typeface="MS PGothic" pitchFamily="34" charset="-128"/>
                <a:cs typeface="Helvetica" charset="0"/>
              </a:defRPr>
            </a:lvl2pPr>
            <a:lvl3pPr algn="l" rtl="0" eaLnBrk="0" fontAlgn="base" hangingPunct="0">
              <a:spcBef>
                <a:spcPct val="0"/>
              </a:spcBef>
              <a:spcAft>
                <a:spcPct val="0"/>
              </a:spcAft>
              <a:defRPr sz="3600" b="1">
                <a:solidFill>
                  <a:schemeClr val="tx1"/>
                </a:solidFill>
                <a:latin typeface="Helvetica" charset="0"/>
                <a:ea typeface="MS PGothic" pitchFamily="34" charset="-128"/>
                <a:cs typeface="Helvetica" charset="0"/>
              </a:defRPr>
            </a:lvl3pPr>
            <a:lvl4pPr algn="l" rtl="0" eaLnBrk="0" fontAlgn="base" hangingPunct="0">
              <a:spcBef>
                <a:spcPct val="0"/>
              </a:spcBef>
              <a:spcAft>
                <a:spcPct val="0"/>
              </a:spcAft>
              <a:defRPr sz="3600" b="1">
                <a:solidFill>
                  <a:schemeClr val="tx1"/>
                </a:solidFill>
                <a:latin typeface="Helvetica" charset="0"/>
                <a:ea typeface="MS PGothic" pitchFamily="34" charset="-128"/>
                <a:cs typeface="Helvetica" charset="0"/>
              </a:defRPr>
            </a:lvl4pPr>
            <a:lvl5pPr algn="l" rtl="0" eaLnBrk="0" fontAlgn="base" hangingPunct="0">
              <a:spcBef>
                <a:spcPct val="0"/>
              </a:spcBef>
              <a:spcAft>
                <a:spcPct val="0"/>
              </a:spcAft>
              <a:defRPr sz="3600" b="1">
                <a:solidFill>
                  <a:schemeClr val="tx1"/>
                </a:solidFill>
                <a:latin typeface="Helvetica" charset="0"/>
                <a:ea typeface="MS PGothic" pitchFamily="34" charset="-128"/>
                <a:cs typeface="Helvetica" charset="0"/>
              </a:defRPr>
            </a:lvl5pPr>
            <a:lvl6pPr marL="457200" algn="l" rtl="0" fontAlgn="base">
              <a:spcBef>
                <a:spcPct val="0"/>
              </a:spcBef>
              <a:spcAft>
                <a:spcPct val="0"/>
              </a:spcAft>
              <a:defRPr sz="4000">
                <a:solidFill>
                  <a:srgbClr val="3A4972"/>
                </a:solidFill>
                <a:latin typeface="Book Antiqua" pitchFamily="18" charset="0"/>
              </a:defRPr>
            </a:lvl6pPr>
            <a:lvl7pPr marL="914400" algn="l" rtl="0" fontAlgn="base">
              <a:spcBef>
                <a:spcPct val="0"/>
              </a:spcBef>
              <a:spcAft>
                <a:spcPct val="0"/>
              </a:spcAft>
              <a:defRPr sz="4000">
                <a:solidFill>
                  <a:srgbClr val="3A4972"/>
                </a:solidFill>
                <a:latin typeface="Book Antiqua" pitchFamily="18" charset="0"/>
              </a:defRPr>
            </a:lvl7pPr>
            <a:lvl8pPr marL="1371600" algn="l" rtl="0" fontAlgn="base">
              <a:spcBef>
                <a:spcPct val="0"/>
              </a:spcBef>
              <a:spcAft>
                <a:spcPct val="0"/>
              </a:spcAft>
              <a:defRPr sz="4000">
                <a:solidFill>
                  <a:srgbClr val="3A4972"/>
                </a:solidFill>
                <a:latin typeface="Book Antiqua" pitchFamily="18" charset="0"/>
              </a:defRPr>
            </a:lvl8pPr>
            <a:lvl9pPr marL="1828800" algn="l" rtl="0" fontAlgn="base">
              <a:spcBef>
                <a:spcPct val="0"/>
              </a:spcBef>
              <a:spcAft>
                <a:spcPct val="0"/>
              </a:spcAft>
              <a:defRPr sz="4000">
                <a:solidFill>
                  <a:srgbClr val="3A4972"/>
                </a:solidFill>
                <a:latin typeface="Book Antiqua" pitchFamily="18" charset="0"/>
              </a:defRPr>
            </a:lvl9pPr>
          </a:lstStyle>
          <a:p>
            <a:pPr>
              <a:defRPr/>
            </a:pPr>
            <a:r>
              <a:rPr lang="en-US" altLang="en-US" sz="4000" kern="0" dirty="0">
                <a:solidFill>
                  <a:srgbClr val="FF0000"/>
                </a:solidFill>
                <a:latin typeface="Helvetica" pitchFamily="-84" charset="0"/>
                <a:cs typeface="Helvetica" pitchFamily="-84" charset="0"/>
              </a:rPr>
              <a:t>What can you do?</a:t>
            </a:r>
          </a:p>
        </p:txBody>
      </p:sp>
    </p:spTree>
    <p:extLst>
      <p:ext uri="{BB962C8B-B14F-4D97-AF65-F5344CB8AC3E}">
        <p14:creationId xmlns:p14="http://schemas.microsoft.com/office/powerpoint/2010/main" val="1249158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84</a:t>
            </a:r>
          </a:p>
        </p:txBody>
      </p:sp>
      <p:sp>
        <p:nvSpPr>
          <p:cNvPr id="3" name="Content Placeholder 2"/>
          <p:cNvSpPr>
            <a:spLocks noGrp="1"/>
          </p:cNvSpPr>
          <p:nvPr>
            <p:ph idx="1"/>
          </p:nvPr>
        </p:nvSpPr>
        <p:spPr>
          <a:xfrm>
            <a:off x="106065" y="1600200"/>
            <a:ext cx="4761210" cy="4525963"/>
          </a:xfrm>
        </p:spPr>
        <p:txBody>
          <a:bodyPr>
            <a:normAutofit fontScale="85000" lnSpcReduction="10000"/>
          </a:bodyPr>
          <a:lstStyle/>
          <a:p>
            <a:r>
              <a:rPr lang="en-US" b="1" dirty="0"/>
              <a:t>The 84</a:t>
            </a:r>
            <a:r>
              <a:rPr lang="en-US" dirty="0"/>
              <a:t> </a:t>
            </a:r>
            <a:r>
              <a:rPr lang="en-US" b="1" dirty="0"/>
              <a:t>is a statewide movement of youth fighting tobacco in MA. </a:t>
            </a:r>
          </a:p>
          <a:p>
            <a:pPr lvl="1"/>
            <a:r>
              <a:rPr lang="en-US" dirty="0"/>
              <a:t>Formed through local organizations or high schools.</a:t>
            </a:r>
          </a:p>
          <a:p>
            <a:pPr lvl="1"/>
            <a:r>
              <a:rPr lang="en-US" dirty="0"/>
              <a:t>Youth educate peers and community members about the influence of the tobacco and vaping industries.</a:t>
            </a:r>
          </a:p>
          <a:p>
            <a:pPr lvl="1"/>
            <a:r>
              <a:rPr lang="en-US" dirty="0"/>
              <a:t>Participate in Kick Butts Day, an annual event at the MA State House. </a:t>
            </a:r>
          </a:p>
          <a:p>
            <a:endParaRPr lang="en-US" dirty="0"/>
          </a:p>
        </p:txBody>
      </p:sp>
      <p:pic>
        <p:nvPicPr>
          <p:cNvPr id="6146" name="Picture 2" descr="M:\Users\Judi\TOBACCO-FY18\KBD\Photos\180502KickButts12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6350" y="1270420"/>
            <a:ext cx="3409950" cy="227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M:\Users\Judi\TOBACCO-FY18\KBD\Photos\180502KickButts13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86350" y="3795559"/>
            <a:ext cx="3409950" cy="227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03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EA04ED-950B-4F69-A7F4-94A7CF3E864A}"/>
              </a:ext>
            </a:extLst>
          </p:cNvPr>
          <p:cNvSpPr>
            <a:spLocks noGrp="1"/>
          </p:cNvSpPr>
          <p:nvPr>
            <p:ph type="title"/>
          </p:nvPr>
        </p:nvSpPr>
        <p:spPr/>
        <p:txBody>
          <a:bodyPr/>
          <a:lstStyle/>
          <a:p>
            <a:r>
              <a:rPr lang="en-US" dirty="0"/>
              <a:t>Vaping Cessation</a:t>
            </a:r>
          </a:p>
        </p:txBody>
      </p:sp>
      <p:sp>
        <p:nvSpPr>
          <p:cNvPr id="3" name="Content Placeholder 2">
            <a:extLst>
              <a:ext uri="{FF2B5EF4-FFF2-40B4-BE49-F238E27FC236}">
                <a16:creationId xmlns:a16="http://schemas.microsoft.com/office/drawing/2014/main" xmlns="" id="{4E0368B9-017A-406B-A730-B1F2740ED367}"/>
              </a:ext>
            </a:extLst>
          </p:cNvPr>
          <p:cNvSpPr>
            <a:spLocks noGrp="1"/>
          </p:cNvSpPr>
          <p:nvPr>
            <p:ph idx="1"/>
          </p:nvPr>
        </p:nvSpPr>
        <p:spPr/>
        <p:txBody>
          <a:bodyPr>
            <a:normAutofit fontScale="77500" lnSpcReduction="20000"/>
          </a:bodyPr>
          <a:lstStyle/>
          <a:p>
            <a:r>
              <a:rPr lang="en-US" dirty="0"/>
              <a:t>The Truth Initiative just launched a </a:t>
            </a:r>
            <a:r>
              <a:rPr lang="en-US" u="sng" dirty="0">
                <a:hlinkClick r:id="rId2"/>
              </a:rPr>
              <a:t>first-of-its-kind free e-cigarette quit program now available to young vapers looking for help</a:t>
            </a:r>
            <a:r>
              <a:rPr lang="en-US" dirty="0"/>
              <a:t>. The program is tailored by age group to give appropriate recommendations about quitting and also serves as a resource for parents looking to help their children who now vape. It is being launched and integrated into the already successful </a:t>
            </a:r>
            <a:r>
              <a:rPr lang="en-US" u="sng" dirty="0">
                <a:hlinkClick r:id="rId3"/>
              </a:rPr>
              <a:t>This is Quitting</a:t>
            </a:r>
            <a:r>
              <a:rPr lang="en-US" dirty="0"/>
              <a:t> (app) and </a:t>
            </a:r>
            <a:r>
              <a:rPr lang="en-US" u="sng" dirty="0" err="1">
                <a:hlinkClick r:id="rId4"/>
              </a:rPr>
              <a:t>BecomeAnEX</a:t>
            </a:r>
            <a:r>
              <a:rPr lang="en-US" u="sng" dirty="0"/>
              <a:t>®</a:t>
            </a:r>
            <a:r>
              <a:rPr lang="en-US" dirty="0"/>
              <a:t> digital cessation programs from Truth Initiative.</a:t>
            </a:r>
          </a:p>
          <a:p>
            <a:r>
              <a:rPr lang="en-US" dirty="0"/>
              <a:t> </a:t>
            </a:r>
          </a:p>
          <a:p>
            <a:r>
              <a:rPr lang="en-US" dirty="0"/>
              <a:t>Teens, adults, and parents of teens seeking help around quitting e-cigarettes/</a:t>
            </a:r>
            <a:r>
              <a:rPr lang="en-US" dirty="0" err="1"/>
              <a:t>JUULing</a:t>
            </a:r>
            <a:r>
              <a:rPr lang="en-US" dirty="0"/>
              <a:t> can text </a:t>
            </a:r>
            <a:r>
              <a:rPr lang="en-US" b="1" dirty="0"/>
              <a:t>“QUIT” to (202) 804-9884.</a:t>
            </a:r>
            <a:r>
              <a:rPr lang="en-US" dirty="0"/>
              <a:t> </a:t>
            </a:r>
          </a:p>
          <a:p>
            <a:endParaRPr lang="en-US" dirty="0"/>
          </a:p>
        </p:txBody>
      </p:sp>
    </p:spTree>
    <p:extLst>
      <p:ext uri="{BB962C8B-B14F-4D97-AF65-F5344CB8AC3E}">
        <p14:creationId xmlns:p14="http://schemas.microsoft.com/office/powerpoint/2010/main" val="4036668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xmlns="" id="{94DDF5C7-2B78-43D3-9413-D0139D8B8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0938"/>
            <a:ext cx="9144000"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195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970A5DFD-9101-43C6-9C89-65D5E84F70AB}"/>
              </a:ext>
            </a:extLst>
          </p:cNvPr>
          <p:cNvSpPr>
            <a:spLocks noGrp="1" noChangeArrowheads="1"/>
          </p:cNvSpPr>
          <p:nvPr>
            <p:ph type="title"/>
          </p:nvPr>
        </p:nvSpPr>
        <p:spPr/>
        <p:txBody>
          <a:bodyPr/>
          <a:lstStyle/>
          <a:p>
            <a:r>
              <a:rPr lang="en-US" altLang="en-US" sz="4000">
                <a:latin typeface="Helvetica" panose="020B0604020202020204" pitchFamily="34" charset="0"/>
                <a:cs typeface="Helvetica" panose="020B0604020202020204" pitchFamily="34" charset="0"/>
              </a:rPr>
              <a:t>What can you do?</a:t>
            </a:r>
          </a:p>
        </p:txBody>
      </p:sp>
      <p:sp>
        <p:nvSpPr>
          <p:cNvPr id="39939" name="Rectangle 3">
            <a:extLst>
              <a:ext uri="{FF2B5EF4-FFF2-40B4-BE49-F238E27FC236}">
                <a16:creationId xmlns:a16="http://schemas.microsoft.com/office/drawing/2014/main" xmlns="" id="{F440D4F2-3D51-481A-B79C-363DB4562FCC}"/>
              </a:ext>
            </a:extLst>
          </p:cNvPr>
          <p:cNvSpPr>
            <a:spLocks noGrp="1" noChangeArrowheads="1"/>
          </p:cNvSpPr>
          <p:nvPr>
            <p:ph idx="1"/>
          </p:nvPr>
        </p:nvSpPr>
        <p:spPr>
          <a:xfrm>
            <a:off x="152400" y="1920240"/>
            <a:ext cx="5126966" cy="4224528"/>
          </a:xfrm>
        </p:spPr>
        <p:txBody>
          <a:bodyPr>
            <a:normAutofit lnSpcReduction="10000"/>
          </a:bodyPr>
          <a:lstStyle/>
          <a:p>
            <a:pPr>
              <a:spcAft>
                <a:spcPct val="35000"/>
              </a:spcAft>
            </a:pPr>
            <a:r>
              <a:rPr lang="en-US" altLang="en-US" sz="3200" dirty="0">
                <a:latin typeface="Helvetica" panose="020B0604020202020204" pitchFamily="34" charset="0"/>
                <a:cs typeface="Helvetica" panose="020B0604020202020204" pitchFamily="34" charset="0"/>
              </a:rPr>
              <a:t>Support town/city tobacco regulations</a:t>
            </a:r>
          </a:p>
          <a:p>
            <a:pPr lvl="1"/>
            <a:r>
              <a:rPr lang="en-US" dirty="0"/>
              <a:t>Retail Permit Capping Regulation</a:t>
            </a:r>
          </a:p>
          <a:p>
            <a:pPr>
              <a:spcAft>
                <a:spcPct val="35000"/>
              </a:spcAft>
            </a:pPr>
            <a:endParaRPr lang="en-US" altLang="en-US" sz="3200" dirty="0">
              <a:latin typeface="Helvetica" panose="020B0604020202020204" pitchFamily="34" charset="0"/>
              <a:cs typeface="Helvetica" panose="020B0604020202020204" pitchFamily="34" charset="0"/>
            </a:endParaRPr>
          </a:p>
          <a:p>
            <a:pPr marL="342900" lvl="1" indent="-342900">
              <a:spcAft>
                <a:spcPct val="35000"/>
              </a:spcAft>
              <a:buFontTx/>
              <a:buChar char="•"/>
            </a:pPr>
            <a:r>
              <a:rPr lang="en-US" altLang="en-US" sz="3200" dirty="0">
                <a:latin typeface="Helvetica" panose="020B0604020202020204" pitchFamily="34" charset="0"/>
                <a:cs typeface="Helvetica" panose="020B0604020202020204" pitchFamily="34" charset="0"/>
              </a:rPr>
              <a:t>Visit “My Community” on</a:t>
            </a:r>
            <a:br>
              <a:rPr lang="en-US" altLang="en-US" sz="3200" dirty="0">
                <a:latin typeface="Helvetica" panose="020B0604020202020204" pitchFamily="34" charset="0"/>
                <a:cs typeface="Helvetica" panose="020B0604020202020204" pitchFamily="34" charset="0"/>
              </a:rPr>
            </a:br>
            <a:r>
              <a:rPr lang="en-US" altLang="en-US" sz="3200" dirty="0">
                <a:latin typeface="Helvetica" panose="020B0604020202020204" pitchFamily="34" charset="0"/>
                <a:cs typeface="Helvetica" panose="020B0604020202020204" pitchFamily="34" charset="0"/>
                <a:hlinkClick r:id="rId3" action="ppaction://hlinkfile"/>
              </a:rPr>
              <a:t>makesmokinghistory.org</a:t>
            </a:r>
            <a:r>
              <a:rPr lang="en-US" altLang="en-US" sz="3200" dirty="0">
                <a:latin typeface="Helvetica" panose="020B0604020202020204" pitchFamily="34" charset="0"/>
                <a:cs typeface="Helvetica" panose="020B0604020202020204" pitchFamily="34" charset="0"/>
              </a:rPr>
              <a:t> </a:t>
            </a:r>
            <a:br>
              <a:rPr lang="en-US" altLang="en-US" sz="3200" dirty="0">
                <a:latin typeface="Helvetica" panose="020B0604020202020204" pitchFamily="34" charset="0"/>
                <a:cs typeface="Helvetica" panose="020B0604020202020204" pitchFamily="34" charset="0"/>
              </a:rPr>
            </a:br>
            <a:r>
              <a:rPr lang="en-US" altLang="en-US" sz="3200" dirty="0">
                <a:latin typeface="Helvetica" panose="020B0604020202020204" pitchFamily="34" charset="0"/>
                <a:cs typeface="Helvetica" panose="020B0604020202020204" pitchFamily="34" charset="0"/>
              </a:rPr>
              <a:t>to learn more</a:t>
            </a:r>
            <a:endParaRPr lang="en-US" altLang="en-US" sz="5400" dirty="0">
              <a:latin typeface="Helvetica" panose="020B0604020202020204" pitchFamily="34" charset="0"/>
              <a:cs typeface="Helvetica" panose="020B0604020202020204" pitchFamily="34" charset="0"/>
            </a:endParaRPr>
          </a:p>
        </p:txBody>
      </p:sp>
      <p:pic>
        <p:nvPicPr>
          <p:cNvPr id="35844" name="Picture 4">
            <a:extLst>
              <a:ext uri="{FF2B5EF4-FFF2-40B4-BE49-F238E27FC236}">
                <a16:creationId xmlns:a16="http://schemas.microsoft.com/office/drawing/2014/main" xmlns="" id="{2EDD3F7D-F8C1-4563-8AE6-03BA819B3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928" y="2133600"/>
            <a:ext cx="3892672" cy="36088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16917421"/>
      </p:ext>
    </p:extLst>
  </p:cSld>
  <p:clrMapOvr>
    <a:masterClrMapping/>
  </p:clrMapOvr>
  <p:transition xmlns:p14="http://schemas.microsoft.com/office/powerpoint/2010/mai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5FB1B-71C4-4FE8-B8D1-FE9BA895633C}"/>
              </a:ext>
            </a:extLst>
          </p:cNvPr>
          <p:cNvSpPr>
            <a:spLocks noGrp="1"/>
          </p:cNvSpPr>
          <p:nvPr>
            <p:ph type="title"/>
          </p:nvPr>
        </p:nvSpPr>
        <p:spPr/>
        <p:txBody>
          <a:bodyPr/>
          <a:lstStyle/>
          <a:p>
            <a:r>
              <a:rPr lang="en-US" dirty="0"/>
              <a:t>Youth Campaign</a:t>
            </a:r>
          </a:p>
        </p:txBody>
      </p:sp>
      <p:pic>
        <p:nvPicPr>
          <p:cNvPr id="4" name="Content Placeholder 3">
            <a:extLst>
              <a:ext uri="{FF2B5EF4-FFF2-40B4-BE49-F238E27FC236}">
                <a16:creationId xmlns:a16="http://schemas.microsoft.com/office/drawing/2014/main" xmlns="" id="{1250668F-A0FD-4039-89F9-6A8CBE0DEB9B}"/>
              </a:ext>
            </a:extLst>
          </p:cNvPr>
          <p:cNvPicPr>
            <a:picLocks noGrp="1" noChangeAspect="1"/>
          </p:cNvPicPr>
          <p:nvPr>
            <p:ph idx="1"/>
          </p:nvPr>
        </p:nvPicPr>
        <p:blipFill>
          <a:blip r:embed="rId2"/>
          <a:stretch>
            <a:fillRect/>
          </a:stretch>
        </p:blipFill>
        <p:spPr>
          <a:xfrm>
            <a:off x="534988" y="1805781"/>
            <a:ext cx="4999038" cy="2499519"/>
          </a:xfrm>
          <a:prstGeom prst="rect">
            <a:avLst/>
          </a:prstGeom>
        </p:spPr>
      </p:pic>
      <p:sp>
        <p:nvSpPr>
          <p:cNvPr id="5" name="Rectangle 4">
            <a:extLst>
              <a:ext uri="{FF2B5EF4-FFF2-40B4-BE49-F238E27FC236}">
                <a16:creationId xmlns:a16="http://schemas.microsoft.com/office/drawing/2014/main" xmlns="" id="{DBF21200-4EBF-4F16-A223-EBBB854A0509}"/>
              </a:ext>
            </a:extLst>
          </p:cNvPr>
          <p:cNvSpPr/>
          <p:nvPr/>
        </p:nvSpPr>
        <p:spPr>
          <a:xfrm>
            <a:off x="6273800" y="1805780"/>
            <a:ext cx="2171700" cy="369332"/>
          </a:xfrm>
          <a:prstGeom prst="rect">
            <a:avLst/>
          </a:prstGeom>
        </p:spPr>
        <p:txBody>
          <a:bodyPr wrap="square">
            <a:spAutoFit/>
          </a:bodyPr>
          <a:lstStyle/>
          <a:p>
            <a:r>
              <a:rPr lang="en-US" dirty="0"/>
              <a:t> </a:t>
            </a:r>
          </a:p>
        </p:txBody>
      </p:sp>
      <p:sp>
        <p:nvSpPr>
          <p:cNvPr id="6" name="TextBox 5">
            <a:extLst>
              <a:ext uri="{FF2B5EF4-FFF2-40B4-BE49-F238E27FC236}">
                <a16:creationId xmlns:a16="http://schemas.microsoft.com/office/drawing/2014/main" xmlns="" id="{9678008E-8B39-4989-8486-65D3253F632E}"/>
              </a:ext>
            </a:extLst>
          </p:cNvPr>
          <p:cNvSpPr txBox="1"/>
          <p:nvPr/>
        </p:nvSpPr>
        <p:spPr>
          <a:xfrm>
            <a:off x="6159500" y="1805781"/>
            <a:ext cx="2604790" cy="3582519"/>
          </a:xfrm>
          <a:prstGeom prst="rect">
            <a:avLst/>
          </a:prstGeom>
          <a:noFill/>
        </p:spPr>
        <p:txBody>
          <a:bodyPr wrap="square" rtlCol="0">
            <a:spAutoFit/>
          </a:bodyPr>
          <a:lstStyle/>
          <a:p>
            <a:pPr lvl="0">
              <a:lnSpc>
                <a:spcPct val="90000"/>
              </a:lnSpc>
            </a:pPr>
            <a:r>
              <a:rPr lang="en-US" dirty="0"/>
              <a:t>Website: </a:t>
            </a:r>
            <a:r>
              <a:rPr lang="en-US" u="sng" dirty="0">
                <a:hlinkClick r:id="rId3"/>
              </a:rPr>
              <a:t>www.mass.gov/vaping</a:t>
            </a:r>
            <a:endParaRPr lang="en-US" dirty="0"/>
          </a:p>
          <a:p>
            <a:pPr lvl="0">
              <a:lnSpc>
                <a:spcPct val="90000"/>
              </a:lnSpc>
            </a:pPr>
            <a:r>
              <a:rPr lang="en-US" dirty="0"/>
              <a:t>Instagram: @</a:t>
            </a:r>
            <a:r>
              <a:rPr lang="en-US" u="sng" dirty="0" err="1">
                <a:hlinkClick r:id="rId4"/>
              </a:rPr>
              <a:t>GetTheVapeFacts</a:t>
            </a:r>
            <a:endParaRPr lang="en-US" dirty="0"/>
          </a:p>
          <a:p>
            <a:pPr lvl="0">
              <a:lnSpc>
                <a:spcPct val="90000"/>
              </a:lnSpc>
            </a:pPr>
            <a:r>
              <a:rPr lang="en-US" dirty="0"/>
              <a:t>YouTube (</a:t>
            </a:r>
            <a:r>
              <a:rPr lang="en-US" u="sng" dirty="0" err="1">
                <a:hlinkClick r:id="rId5"/>
              </a:rPr>
              <a:t>MassDPH</a:t>
            </a:r>
            <a:r>
              <a:rPr lang="en-US" dirty="0"/>
              <a:t>): </a:t>
            </a:r>
            <a:r>
              <a:rPr lang="en-US" u="sng" dirty="0">
                <a:hlinkClick r:id="rId6"/>
              </a:rPr>
              <a:t>Vapes &amp; Cigarettes. Get the Facts.</a:t>
            </a:r>
            <a:r>
              <a:rPr lang="en-US" dirty="0"/>
              <a:t> </a:t>
            </a:r>
          </a:p>
          <a:p>
            <a:pPr>
              <a:lnSpc>
                <a:spcPct val="90000"/>
              </a:lnSpc>
            </a:pPr>
            <a:r>
              <a:rPr lang="en-US" dirty="0"/>
              <a:t>Posters, handouts, mirror clings – available through the Massachusetts Clearinghouse</a:t>
            </a:r>
          </a:p>
          <a:p>
            <a:pPr lvl="1">
              <a:lnSpc>
                <a:spcPct val="90000"/>
              </a:lnSpc>
            </a:pPr>
            <a:r>
              <a:rPr lang="en-US" dirty="0">
                <a:hlinkClick r:id="rId7"/>
              </a:rPr>
              <a:t>https://massclearinghouse.ehs.state.ma.us/</a:t>
            </a:r>
            <a:endParaRPr lang="en-US" dirty="0"/>
          </a:p>
        </p:txBody>
      </p:sp>
    </p:spTree>
    <p:extLst>
      <p:ext uri="{BB962C8B-B14F-4D97-AF65-F5344CB8AC3E}">
        <p14:creationId xmlns:p14="http://schemas.microsoft.com/office/powerpoint/2010/main" val="1213392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2E715-9062-4751-9488-7AD7275FE5B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xmlns="" id="{A864F4DE-31EE-4B32-B670-DA4272E8B020}"/>
              </a:ext>
            </a:extLst>
          </p:cNvPr>
          <p:cNvSpPr>
            <a:spLocks noGrp="1"/>
          </p:cNvSpPr>
          <p:nvPr>
            <p:ph idx="1"/>
          </p:nvPr>
        </p:nvSpPr>
        <p:spPr>
          <a:xfrm>
            <a:off x="534690" y="1600200"/>
            <a:ext cx="3107737" cy="4525963"/>
          </a:xfrm>
          <a:ln>
            <a:solidFill>
              <a:schemeClr val="tx1"/>
            </a:solidFill>
          </a:ln>
        </p:spPr>
        <p:txBody>
          <a:bodyPr/>
          <a:lstStyle/>
          <a:p>
            <a:r>
              <a:rPr lang="en-US" dirty="0"/>
              <a:t>Poster</a:t>
            </a:r>
          </a:p>
        </p:txBody>
      </p:sp>
      <p:pic>
        <p:nvPicPr>
          <p:cNvPr id="5" name="Picture 4">
            <a:extLst>
              <a:ext uri="{FF2B5EF4-FFF2-40B4-BE49-F238E27FC236}">
                <a16:creationId xmlns:a16="http://schemas.microsoft.com/office/drawing/2014/main" xmlns="" id="{38FAF679-0AA1-495A-BDD4-F6E30124CBF0}"/>
              </a:ext>
            </a:extLst>
          </p:cNvPr>
          <p:cNvPicPr>
            <a:picLocks noChangeAspect="1"/>
          </p:cNvPicPr>
          <p:nvPr/>
        </p:nvPicPr>
        <p:blipFill>
          <a:blip r:embed="rId2"/>
          <a:stretch>
            <a:fillRect/>
          </a:stretch>
        </p:blipFill>
        <p:spPr>
          <a:xfrm>
            <a:off x="5501573" y="1649855"/>
            <a:ext cx="3107737" cy="4424363"/>
          </a:xfrm>
          <a:prstGeom prst="rect">
            <a:avLst/>
          </a:prstGeom>
        </p:spPr>
      </p:pic>
    </p:spTree>
    <p:extLst>
      <p:ext uri="{BB962C8B-B14F-4D97-AF65-F5344CB8AC3E}">
        <p14:creationId xmlns:p14="http://schemas.microsoft.com/office/powerpoint/2010/main" val="3903619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6244A-24D7-48F0-A01B-18EB27FE108E}"/>
              </a:ext>
            </a:extLst>
          </p:cNvPr>
          <p:cNvSpPr>
            <a:spLocks noGrp="1"/>
          </p:cNvSpPr>
          <p:nvPr>
            <p:ph type="title"/>
          </p:nvPr>
        </p:nvSpPr>
        <p:spPr/>
        <p:txBody>
          <a:bodyPr/>
          <a:lstStyle/>
          <a:p>
            <a:r>
              <a:rPr lang="en-US" dirty="0"/>
              <a:t>Handout</a:t>
            </a:r>
          </a:p>
        </p:txBody>
      </p:sp>
      <p:sp>
        <p:nvSpPr>
          <p:cNvPr id="3" name="Content Placeholder 2">
            <a:extLst>
              <a:ext uri="{FF2B5EF4-FFF2-40B4-BE49-F238E27FC236}">
                <a16:creationId xmlns:a16="http://schemas.microsoft.com/office/drawing/2014/main" xmlns="" id="{A04C1240-5A95-4987-A9AC-37E85F3D1FB1}"/>
              </a:ext>
            </a:extLst>
          </p:cNvPr>
          <p:cNvSpPr>
            <a:spLocks noGrp="1"/>
          </p:cNvSpPr>
          <p:nvPr>
            <p:ph idx="1"/>
          </p:nvPr>
        </p:nvSpPr>
        <p:spPr>
          <a:ln>
            <a:solidFill>
              <a:schemeClr val="tx1"/>
            </a:solidFill>
          </a:ln>
        </p:spPr>
        <p:txBody>
          <a:bodyPr/>
          <a:lstStyle/>
          <a:p>
            <a:pPr marL="0" indent="0">
              <a:buNone/>
            </a:pPr>
            <a:endParaRPr lang="en-US" dirty="0"/>
          </a:p>
        </p:txBody>
      </p:sp>
      <p:pic>
        <p:nvPicPr>
          <p:cNvPr id="6" name="Picture 5" descr="Youth Vaping Handout">
            <a:extLst>
              <a:ext uri="{FF2B5EF4-FFF2-40B4-BE49-F238E27FC236}">
                <a16:creationId xmlns:a16="http://schemas.microsoft.com/office/drawing/2014/main" xmlns="" id="{C4000E38-C37E-4B7F-B756-DDA644DB97F9}"/>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3860" y="2076318"/>
            <a:ext cx="4091937" cy="3150792"/>
          </a:xfrm>
          <a:prstGeom prst="rect">
            <a:avLst/>
          </a:prstGeom>
          <a:noFill/>
        </p:spPr>
      </p:pic>
      <p:pic>
        <p:nvPicPr>
          <p:cNvPr id="9" name="Picture 8" descr="Youth Vaping Handout">
            <a:extLst>
              <a:ext uri="{FF2B5EF4-FFF2-40B4-BE49-F238E27FC236}">
                <a16:creationId xmlns:a16="http://schemas.microsoft.com/office/drawing/2014/main" xmlns="" id="{015E9F6B-14FB-4114-AC92-067AA1ECB311}"/>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832003" y="2086548"/>
            <a:ext cx="3932287" cy="3150792"/>
          </a:xfrm>
          <a:prstGeom prst="rect">
            <a:avLst/>
          </a:prstGeom>
          <a:noFill/>
        </p:spPr>
      </p:pic>
    </p:spTree>
    <p:extLst>
      <p:ext uri="{BB962C8B-B14F-4D97-AF65-F5344CB8AC3E}">
        <p14:creationId xmlns:p14="http://schemas.microsoft.com/office/powerpoint/2010/main" val="255579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02452-165F-4C5B-B060-189D96458C1F}"/>
              </a:ext>
            </a:extLst>
          </p:cNvPr>
          <p:cNvSpPr>
            <a:spLocks noGrp="1"/>
          </p:cNvSpPr>
          <p:nvPr>
            <p:ph type="title"/>
          </p:nvPr>
        </p:nvSpPr>
        <p:spPr/>
        <p:txBody>
          <a:bodyPr/>
          <a:lstStyle/>
          <a:p>
            <a:r>
              <a:rPr lang="en-US" dirty="0"/>
              <a:t>CDC data </a:t>
            </a:r>
          </a:p>
        </p:txBody>
      </p:sp>
      <p:sp>
        <p:nvSpPr>
          <p:cNvPr id="3" name="Content Placeholder 2">
            <a:extLst>
              <a:ext uri="{FF2B5EF4-FFF2-40B4-BE49-F238E27FC236}">
                <a16:creationId xmlns:a16="http://schemas.microsoft.com/office/drawing/2014/main" xmlns="" id="{6FAED224-8DB9-4765-A149-2CC52D9573F6}"/>
              </a:ext>
            </a:extLst>
          </p:cNvPr>
          <p:cNvSpPr>
            <a:spLocks noGrp="1"/>
          </p:cNvSpPr>
          <p:nvPr>
            <p:ph idx="1"/>
          </p:nvPr>
        </p:nvSpPr>
        <p:spPr/>
        <p:txBody>
          <a:bodyPr>
            <a:normAutofit/>
          </a:bodyPr>
          <a:lstStyle/>
          <a:p>
            <a:r>
              <a:rPr lang="en-US"/>
              <a:t>Among </a:t>
            </a:r>
            <a:r>
              <a:rPr lang="en-US" dirty="0"/>
              <a:t>high school students, e-cigarette use surged nearly 78 percent. In 2018, nearly 21 percent of high school students vaped, up from close to 12 percent in 2017.</a:t>
            </a:r>
          </a:p>
          <a:p>
            <a:r>
              <a:rPr lang="en-US" dirty="0"/>
              <a:t>In 2018, 1.5 million more middle school and high school students vaped than in 2017, up to 3.6 million from 2.1 million, according to the survey.</a:t>
            </a:r>
          </a:p>
          <a:p>
            <a:endParaRPr lang="en-US" dirty="0"/>
          </a:p>
        </p:txBody>
      </p:sp>
    </p:spTree>
    <p:extLst>
      <p:ext uri="{BB962C8B-B14F-4D97-AF65-F5344CB8AC3E}">
        <p14:creationId xmlns:p14="http://schemas.microsoft.com/office/powerpoint/2010/main" val="362315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C806F-B26D-44A8-981A-FEB16B583A1F}"/>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gn="ctr" defTabSz="914400">
              <a:lnSpc>
                <a:spcPct val="90000"/>
              </a:lnSpc>
            </a:pPr>
            <a:r>
              <a:rPr lang="en-US" sz="6000" dirty="0"/>
              <a:t>Mirror Clings</a:t>
            </a:r>
          </a:p>
        </p:txBody>
      </p:sp>
      <p:pic>
        <p:nvPicPr>
          <p:cNvPr id="5" name="Picture 4" descr="https://massclearinghouse.ehs.state.ma.us/mm5/graphics/00000001/TC3483-3_100x125.jpg">
            <a:extLst>
              <a:ext uri="{FF2B5EF4-FFF2-40B4-BE49-F238E27FC236}">
                <a16:creationId xmlns:a16="http://schemas.microsoft.com/office/drawing/2014/main" xmlns="" id="{AAA4E15F-B2F7-4EE0-BEF9-2DF9EF46C320}"/>
              </a:ext>
            </a:extLst>
          </p:cNvPr>
          <p:cNvPicPr/>
          <p:nvPr/>
        </p:nvPicPr>
        <p:blipFill rotWithShape="1">
          <a:blip r:embed="rId2">
            <a:extLst>
              <a:ext uri="{28A0092B-C50C-407E-A947-70E740481C1C}">
                <a14:useLocalDpi xmlns:a14="http://schemas.microsoft.com/office/drawing/2010/main" val="0"/>
              </a:ext>
            </a:extLst>
          </a:blip>
          <a:srcRect l="183" r="10316" b="1"/>
          <a:stretch/>
        </p:blipFill>
        <p:spPr bwMode="auto">
          <a:xfrm>
            <a:off x="361459" y="1438309"/>
            <a:ext cx="2014279" cy="2813179"/>
          </a:xfrm>
          <a:prstGeom prst="rect">
            <a:avLst/>
          </a:prstGeom>
          <a:noFill/>
        </p:spPr>
      </p:pic>
      <p:pic>
        <p:nvPicPr>
          <p:cNvPr id="6" name="Picture 5" descr="https://massclearinghouse.ehs.state.ma.us/mm5/graphics/00000001/TC3483-2_100x125.jpg">
            <a:extLst>
              <a:ext uri="{FF2B5EF4-FFF2-40B4-BE49-F238E27FC236}">
                <a16:creationId xmlns:a16="http://schemas.microsoft.com/office/drawing/2014/main" xmlns="" id="{38A5456F-4FD6-4602-937E-8A34A008D835}"/>
              </a:ext>
            </a:extLst>
          </p:cNvPr>
          <p:cNvPicPr/>
          <p:nvPr/>
        </p:nvPicPr>
        <p:blipFill rotWithShape="1">
          <a:blip r:embed="rId3">
            <a:extLst>
              <a:ext uri="{28A0092B-C50C-407E-A947-70E740481C1C}">
                <a14:useLocalDpi xmlns:a14="http://schemas.microsoft.com/office/drawing/2010/main" val="0"/>
              </a:ext>
            </a:extLst>
          </a:blip>
          <a:srcRect l="4575" r="5533" b="7"/>
          <a:stretch/>
        </p:blipFill>
        <p:spPr bwMode="auto">
          <a:xfrm>
            <a:off x="2496388" y="1450715"/>
            <a:ext cx="2014279" cy="2800774"/>
          </a:xfrm>
          <a:prstGeom prst="rect">
            <a:avLst/>
          </a:prstGeom>
          <a:noFill/>
        </p:spPr>
      </p:pic>
      <p:pic>
        <p:nvPicPr>
          <p:cNvPr id="4" name="Content Placeholder 3" descr="https://massclearinghouse.ehs.state.ma.us/mm5/graphics/00000001/TC3483-4_100x125.jpg">
            <a:extLst>
              <a:ext uri="{FF2B5EF4-FFF2-40B4-BE49-F238E27FC236}">
                <a16:creationId xmlns:a16="http://schemas.microsoft.com/office/drawing/2014/main" xmlns="" id="{AE0C06AC-56F4-475E-973E-30F257B215F6}"/>
              </a:ext>
            </a:extLst>
          </p:cNvPr>
          <p:cNvPicPr>
            <a:picLocks noGrp="1"/>
          </p:cNvPicPr>
          <p:nvPr>
            <p:ph idx="1"/>
          </p:nvPr>
        </p:nvPicPr>
        <p:blipFill rotWithShape="1">
          <a:blip r:embed="rId4">
            <a:extLst>
              <a:ext uri="{28A0092B-C50C-407E-A947-70E740481C1C}">
                <a14:useLocalDpi xmlns:a14="http://schemas.microsoft.com/office/drawing/2010/main" val="0"/>
              </a:ext>
            </a:extLst>
          </a:blip>
          <a:srcRect l="3146" r="7114"/>
          <a:stretch/>
        </p:blipFill>
        <p:spPr bwMode="auto">
          <a:xfrm>
            <a:off x="4667250" y="1495828"/>
            <a:ext cx="1978346" cy="2755661"/>
          </a:xfrm>
          <a:prstGeom prst="rect">
            <a:avLst/>
          </a:prstGeom>
          <a:noFill/>
        </p:spPr>
      </p:pic>
      <p:pic>
        <p:nvPicPr>
          <p:cNvPr id="7" name="Picture 6" descr="https://massclearinghouse.ehs.state.ma.us/mm5/graphics/00000001/TC3483-2_100x125.jpg">
            <a:extLst>
              <a:ext uri="{FF2B5EF4-FFF2-40B4-BE49-F238E27FC236}">
                <a16:creationId xmlns:a16="http://schemas.microsoft.com/office/drawing/2014/main" xmlns="" id="{61FCF1E3-B083-4708-8095-54717D63B404}"/>
              </a:ext>
            </a:extLst>
          </p:cNvPr>
          <p:cNvPicPr/>
          <p:nvPr/>
        </p:nvPicPr>
        <p:blipFill rotWithShape="1">
          <a:blip r:embed="rId3">
            <a:extLst>
              <a:ext uri="{28A0092B-C50C-407E-A947-70E740481C1C}">
                <a14:useLocalDpi xmlns:a14="http://schemas.microsoft.com/office/drawing/2010/main" val="0"/>
              </a:ext>
            </a:extLst>
          </a:blip>
          <a:srcRect l="4575" r="5533" b="7"/>
          <a:stretch/>
        </p:blipFill>
        <p:spPr bwMode="auto">
          <a:xfrm>
            <a:off x="6766246" y="1450713"/>
            <a:ext cx="2014280" cy="2800776"/>
          </a:xfrm>
          <a:prstGeom prst="rect">
            <a:avLst/>
          </a:prstGeom>
          <a:noFill/>
        </p:spPr>
      </p:pic>
      <p:cxnSp>
        <p:nvCxnSpPr>
          <p:cNvPr id="12" name="Straight Connector 11">
            <a:extLst>
              <a:ext uri="{FF2B5EF4-FFF2-40B4-BE49-F238E27FC236}">
                <a16:creationId xmlns:a16="http://schemas.microsoft.com/office/drawing/2014/main" xmlns="" id="{8733B210-462D-42A4-BA20-36743BB5E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43000" y="5778706"/>
            <a:ext cx="6858000" cy="0"/>
          </a:xfrm>
          <a:prstGeom prst="line">
            <a:avLst/>
          </a:prstGeom>
          <a:ln w="19050">
            <a:solidFill>
              <a:srgbClr val="EE9F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002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B0487-CE42-48D7-924A-EB0376C2ED57}"/>
              </a:ext>
            </a:extLst>
          </p:cNvPr>
          <p:cNvSpPr>
            <a:spLocks noGrp="1"/>
          </p:cNvSpPr>
          <p:nvPr>
            <p:ph type="title"/>
          </p:nvPr>
        </p:nvSpPr>
        <p:spPr/>
        <p:txBody>
          <a:bodyPr/>
          <a:lstStyle/>
          <a:p>
            <a:r>
              <a:rPr lang="en-US" dirty="0"/>
              <a:t>Tobacco Free Mass</a:t>
            </a:r>
          </a:p>
        </p:txBody>
      </p:sp>
      <p:sp>
        <p:nvSpPr>
          <p:cNvPr id="3" name="Content Placeholder 2">
            <a:extLst>
              <a:ext uri="{FF2B5EF4-FFF2-40B4-BE49-F238E27FC236}">
                <a16:creationId xmlns:a16="http://schemas.microsoft.com/office/drawing/2014/main" xmlns="" id="{24B41876-087D-4782-AB62-02FF71F3B622}"/>
              </a:ext>
            </a:extLst>
          </p:cNvPr>
          <p:cNvSpPr>
            <a:spLocks noGrp="1"/>
          </p:cNvSpPr>
          <p:nvPr>
            <p:ph idx="1"/>
          </p:nvPr>
        </p:nvSpPr>
        <p:spPr/>
        <p:txBody>
          <a:bodyPr/>
          <a:lstStyle/>
          <a:p>
            <a:r>
              <a:rPr lang="en-US" dirty="0"/>
              <a:t>Tobacco Free Mass is the statewide tobacco advocacy organization.</a:t>
            </a:r>
          </a:p>
          <a:p>
            <a:r>
              <a:rPr lang="en-US" dirty="0"/>
              <a:t>Executive Director: Gwen Stewart</a:t>
            </a:r>
          </a:p>
          <a:p>
            <a:r>
              <a:rPr lang="en-US" dirty="0"/>
              <a:t>Gwendolyn.stewart@cancer.org</a:t>
            </a:r>
          </a:p>
          <a:p>
            <a:r>
              <a:rPr lang="en-US" dirty="0"/>
              <a:t>Office: 508-270-4652 </a:t>
            </a:r>
          </a:p>
          <a:p>
            <a:r>
              <a:rPr lang="en-US" dirty="0"/>
              <a:t>Cell: 617-500-3449</a:t>
            </a:r>
          </a:p>
          <a:p>
            <a:r>
              <a:rPr lang="en-US" dirty="0"/>
              <a:t>30 </a:t>
            </a:r>
            <a:r>
              <a:rPr lang="en-US" dirty="0" err="1"/>
              <a:t>Speen</a:t>
            </a:r>
            <a:r>
              <a:rPr lang="en-US" dirty="0"/>
              <a:t> Street, Framingham MA 01701</a:t>
            </a:r>
          </a:p>
        </p:txBody>
      </p:sp>
    </p:spTree>
    <p:extLst>
      <p:ext uri="{BB962C8B-B14F-4D97-AF65-F5344CB8AC3E}">
        <p14:creationId xmlns:p14="http://schemas.microsoft.com/office/powerpoint/2010/main" val="19955987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Contact Information</a:t>
            </a:r>
          </a:p>
        </p:txBody>
      </p:sp>
      <p:sp>
        <p:nvSpPr>
          <p:cNvPr id="3" name="Content Placeholder 2"/>
          <p:cNvSpPr>
            <a:spLocks noGrp="1"/>
          </p:cNvSpPr>
          <p:nvPr>
            <p:ph idx="1"/>
          </p:nvPr>
        </p:nvSpPr>
        <p:spPr>
          <a:xfrm>
            <a:off x="327656" y="1578634"/>
            <a:ext cx="8229600" cy="4525963"/>
          </a:xfrm>
        </p:spPr>
        <p:txBody>
          <a:bodyPr>
            <a:normAutofit lnSpcReduction="10000"/>
          </a:bodyPr>
          <a:lstStyle/>
          <a:p>
            <a:pPr marL="0" indent="0" algn="ctr">
              <a:buNone/>
            </a:pPr>
            <a:r>
              <a:rPr lang="en-US" dirty="0"/>
              <a:t>Tina Grosowsky</a:t>
            </a:r>
          </a:p>
          <a:p>
            <a:pPr marL="0" indent="0" algn="ctr">
              <a:buNone/>
            </a:pPr>
            <a:endParaRPr lang="en-US" sz="1200" dirty="0"/>
          </a:p>
          <a:p>
            <a:pPr marL="0" indent="0" algn="ctr">
              <a:buNone/>
            </a:pPr>
            <a:r>
              <a:rPr lang="en-US" dirty="0"/>
              <a:t>Program Coordinator</a:t>
            </a:r>
          </a:p>
          <a:p>
            <a:pPr marL="0" indent="0" algn="ctr">
              <a:buNone/>
            </a:pPr>
            <a:r>
              <a:rPr lang="en-US" dirty="0"/>
              <a:t>Central MA Tobacco Free Community Partnership</a:t>
            </a:r>
          </a:p>
          <a:p>
            <a:pPr marL="0" indent="0" algn="ctr">
              <a:buNone/>
            </a:pPr>
            <a:endParaRPr lang="en-US" sz="1800" dirty="0"/>
          </a:p>
          <a:p>
            <a:pPr marL="0" indent="0" algn="ctr">
              <a:buNone/>
            </a:pPr>
            <a:r>
              <a:rPr lang="en-US" dirty="0"/>
              <a:t>Email: tina.Grosowsky@umassmed.edu</a:t>
            </a:r>
          </a:p>
          <a:p>
            <a:pPr marL="0" indent="0" algn="ctr">
              <a:buNone/>
            </a:pPr>
            <a:r>
              <a:rPr lang="en-US" dirty="0"/>
              <a:t>Phone: 508-856-5067</a:t>
            </a:r>
          </a:p>
          <a:p>
            <a:pPr marL="0" indent="0" algn="ctr">
              <a:buNone/>
            </a:pPr>
            <a:r>
              <a:rPr lang="en-US" dirty="0"/>
              <a:t>Website: </a:t>
            </a:r>
            <a:r>
              <a:rPr lang="en-US" dirty="0">
                <a:hlinkClick r:id="rId3"/>
              </a:rPr>
              <a:t>www.GetOutraged.org</a:t>
            </a:r>
            <a:endParaRPr lang="en-US" dirty="0"/>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4018948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376386"/>
            <a:ext cx="7772400" cy="1362075"/>
          </a:xfrm>
        </p:spPr>
        <p:txBody>
          <a:bodyPr/>
          <a:lstStyle/>
          <a:p>
            <a:r>
              <a:rPr lang="en-US" dirty="0"/>
              <a:t>Questions / discussion</a:t>
            </a:r>
          </a:p>
        </p:txBody>
      </p:sp>
    </p:spTree>
    <p:extLst>
      <p:ext uri="{BB962C8B-B14F-4D97-AF65-F5344CB8AC3E}">
        <p14:creationId xmlns:p14="http://schemas.microsoft.com/office/powerpoint/2010/main" val="40557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3376386"/>
            <a:ext cx="7772400" cy="1362075"/>
          </a:xfrm>
        </p:spPr>
        <p:txBody>
          <a:bodyPr/>
          <a:lstStyle/>
          <a:p>
            <a:r>
              <a:rPr lang="en-US" dirty="0"/>
              <a:t>Vaping 101</a:t>
            </a:r>
          </a:p>
        </p:txBody>
      </p:sp>
      <p:sp>
        <p:nvSpPr>
          <p:cNvPr id="5" name="Text Placeholder 4"/>
          <p:cNvSpPr>
            <a:spLocks noGrp="1"/>
          </p:cNvSpPr>
          <p:nvPr>
            <p:ph type="body" idx="1"/>
          </p:nvPr>
        </p:nvSpPr>
        <p:spPr>
          <a:xfrm>
            <a:off x="761027" y="4078515"/>
            <a:ext cx="7772400" cy="502557"/>
          </a:xfrm>
        </p:spPr>
        <p:txBody>
          <a:bodyPr/>
          <a:lstStyle/>
          <a:p>
            <a:r>
              <a:rPr lang="en-US" dirty="0"/>
              <a:t>What do they look like? Is it just water vapor? </a:t>
            </a:r>
          </a:p>
        </p:txBody>
      </p:sp>
      <p:pic>
        <p:nvPicPr>
          <p:cNvPr id="6" name="Picture 2" descr="M:\Users\Judi\TobaccoFY19\CPs\Juul_and_pod.jpg">
            <a:extLst>
              <a:ext uri="{FF2B5EF4-FFF2-40B4-BE49-F238E27FC236}">
                <a16:creationId xmlns:a16="http://schemas.microsoft.com/office/drawing/2014/main" xmlns="" id="{7AAEAF13-5901-4AC3-9B04-993FAE78C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244" y="1319977"/>
            <a:ext cx="2030412"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91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age result for e-juice vape 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199109"/>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lgn="l"/>
            <a:r>
              <a:rPr lang="en-US" dirty="0">
                <a:solidFill>
                  <a:srgbClr val="FF0000"/>
                </a:solidFill>
              </a:rPr>
              <a:t>What is vaping?</a:t>
            </a:r>
          </a:p>
        </p:txBody>
      </p:sp>
      <p:sp>
        <p:nvSpPr>
          <p:cNvPr id="3" name="Content Placeholder 2"/>
          <p:cNvSpPr>
            <a:spLocks noGrp="1"/>
          </p:cNvSpPr>
          <p:nvPr>
            <p:ph idx="1"/>
          </p:nvPr>
        </p:nvSpPr>
        <p:spPr>
          <a:xfrm>
            <a:off x="482948" y="1542755"/>
            <a:ext cx="6670206" cy="4525963"/>
          </a:xfrm>
        </p:spPr>
        <p:txBody>
          <a:bodyPr>
            <a:normAutofit lnSpcReduction="10000"/>
          </a:bodyPr>
          <a:lstStyle/>
          <a:p>
            <a:pPr>
              <a:defRPr/>
            </a:pPr>
            <a:r>
              <a:rPr lang="en-US" sz="2800" dirty="0"/>
              <a:t>Inhaling/exhaling the aerosol (often called vapor) produced by an e-cigarette or similar battery-powered device</a:t>
            </a:r>
          </a:p>
          <a:p>
            <a:pPr>
              <a:defRPr/>
            </a:pPr>
            <a:r>
              <a:rPr lang="en-US" sz="2800" dirty="0"/>
              <a:t>Called e-cigs, vape pens, e-hookahs, e-pipes, tanks, mods, vapes, electronic nicotine delivery systems, or ENDS, and more</a:t>
            </a:r>
          </a:p>
          <a:p>
            <a:r>
              <a:rPr lang="en-US" sz="2800" b="1" dirty="0"/>
              <a:t>Sometimes referred to by brand names such as JUUL (</a:t>
            </a:r>
            <a:r>
              <a:rPr lang="en-US" sz="2800" b="1" dirty="0" err="1"/>
              <a:t>JUULing</a:t>
            </a:r>
            <a:r>
              <a:rPr lang="en-US" sz="2800" b="1" dirty="0"/>
              <a:t>), BO, Blu, and others</a:t>
            </a:r>
            <a:endParaRPr lang="en-US" sz="2400" dirty="0"/>
          </a:p>
        </p:txBody>
      </p:sp>
    </p:spTree>
    <p:extLst>
      <p:ext uri="{BB962C8B-B14F-4D97-AF65-F5344CB8AC3E}">
        <p14:creationId xmlns:p14="http://schemas.microsoft.com/office/powerpoint/2010/main" val="1958755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Look of Nicotine Addiction</a:t>
            </a:r>
          </a:p>
        </p:txBody>
      </p:sp>
      <p:pic>
        <p:nvPicPr>
          <p:cNvPr id="4" name="Content Placeholder 8" descr="e-cig variety from CDC.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18437" y="1827159"/>
            <a:ext cx="6873917" cy="3780389"/>
          </a:xfrm>
          <a:prstGeom prst="rect">
            <a:avLst/>
          </a:prstGeom>
        </p:spPr>
      </p:pic>
    </p:spTree>
    <p:extLst>
      <p:ext uri="{BB962C8B-B14F-4D97-AF65-F5344CB8AC3E}">
        <p14:creationId xmlns:p14="http://schemas.microsoft.com/office/powerpoint/2010/main" val="1961043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11681</TotalTime>
  <Words>5001</Words>
  <Application>Microsoft Macintosh PowerPoint</Application>
  <PresentationFormat>On-screen Show (4:3)</PresentationFormat>
  <Paragraphs>532</Paragraphs>
  <Slides>63</Slides>
  <Notes>45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Presentation</vt:lpstr>
      <vt:lpstr>PowerPoint Presentation</vt:lpstr>
      <vt:lpstr>Introduction</vt:lpstr>
      <vt:lpstr>Agenda</vt:lpstr>
      <vt:lpstr>PowerPoint Presentation</vt:lpstr>
      <vt:lpstr>Youth use of vaping products</vt:lpstr>
      <vt:lpstr>CDC data </vt:lpstr>
      <vt:lpstr>Vaping 101</vt:lpstr>
      <vt:lpstr>What is vaping?</vt:lpstr>
      <vt:lpstr>The New Look of Nicotine Addiction</vt:lpstr>
      <vt:lpstr>Types of products</vt:lpstr>
      <vt:lpstr>PowerPoint Presentation</vt:lpstr>
      <vt:lpstr>JUUL (JUULing)</vt:lpstr>
      <vt:lpstr>Truth Initiative facts:</vt:lpstr>
      <vt:lpstr>Nicotine content in juul</vt:lpstr>
      <vt:lpstr>PowerPoint Presentation</vt:lpstr>
      <vt:lpstr>PowerPoint Presentation</vt:lpstr>
      <vt:lpstr>New and emerging products</vt:lpstr>
      <vt:lpstr>How it works</vt:lpstr>
      <vt:lpstr>Vapor vs. Aerosol</vt:lpstr>
      <vt:lpstr>Nicotine</vt:lpstr>
      <vt:lpstr>Adolescents are especially harmed by nicotine</vt:lpstr>
      <vt:lpstr>Nicotine</vt:lpstr>
      <vt:lpstr>PowerPoint Presentation</vt:lpstr>
      <vt:lpstr>Are e-cigarettes safe?</vt:lpstr>
      <vt:lpstr>Can e-cigarettes be used to vape other substances?</vt:lpstr>
      <vt:lpstr>How do we know if our students are vaping?</vt:lpstr>
      <vt:lpstr>Tobacco and Vaping Industries</vt:lpstr>
      <vt:lpstr>Tobacco &amp; Vaping Industries Tactics</vt:lpstr>
      <vt:lpstr>PowerPoint Presentation</vt:lpstr>
      <vt:lpstr>PowerPoint Presentation</vt:lpstr>
      <vt:lpstr>Industry tactics </vt:lpstr>
      <vt:lpstr>Sweet</vt:lpstr>
      <vt:lpstr>  Sweet – Menthol/Mint/Wintergreen</vt:lpstr>
      <vt:lpstr>Sweet – Do flavors appeal to adults?</vt:lpstr>
      <vt:lpstr>PowerPoint Presentation</vt:lpstr>
      <vt:lpstr>PowerPoint Presentation</vt:lpstr>
      <vt:lpstr>Cheap</vt:lpstr>
      <vt:lpstr>Price increases are effective</vt:lpstr>
      <vt:lpstr>PowerPoint Presentation</vt:lpstr>
      <vt:lpstr>Easy to get</vt:lpstr>
      <vt:lpstr>PowerPoint Presentation</vt:lpstr>
      <vt:lpstr>PowerPoint Presentation</vt:lpstr>
      <vt:lpstr>PowerPoint Presentation</vt:lpstr>
      <vt:lpstr>Vaping POLICIES AND PROCEDURES</vt:lpstr>
      <vt:lpstr>State Laws</vt:lpstr>
      <vt:lpstr>New FDA regulations</vt:lpstr>
      <vt:lpstr>WHAT You CAN DO</vt:lpstr>
      <vt:lpstr>PowerPoint Presentation</vt:lpstr>
      <vt:lpstr>The New Look of Nicotine Addiction</vt:lpstr>
      <vt:lpstr>Talk with kids/students as a trusted adult</vt:lpstr>
      <vt:lpstr>Talk with your kids</vt:lpstr>
      <vt:lpstr>PowerPoint Presentation</vt:lpstr>
      <vt:lpstr>The 84</vt:lpstr>
      <vt:lpstr>Vaping Cessation</vt:lpstr>
      <vt:lpstr>PowerPoint Presentation</vt:lpstr>
      <vt:lpstr>What can you do?</vt:lpstr>
      <vt:lpstr>Youth Campaign</vt:lpstr>
      <vt:lpstr>Resources</vt:lpstr>
      <vt:lpstr>Handout</vt:lpstr>
      <vt:lpstr>Mirror Clings</vt:lpstr>
      <vt:lpstr>Tobacco Free Mass</vt:lpstr>
      <vt:lpstr>Contact Information</vt:lpstr>
      <vt:lpstr>Questions / discussion</vt:lpstr>
    </vt:vector>
  </TitlesOfParts>
  <Company>More Advertising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Campaign Title]</dc:title>
  <dc:creator>Bob Boucher</dc:creator>
  <cp:lastModifiedBy>Lauren Clark</cp:lastModifiedBy>
  <cp:revision>248</cp:revision>
  <cp:lastPrinted>2018-08-29T20:26:14Z</cp:lastPrinted>
  <dcterms:created xsi:type="dcterms:W3CDTF">2018-03-06T22:18:17Z</dcterms:created>
  <dcterms:modified xsi:type="dcterms:W3CDTF">2019-09-19T21:31:59Z</dcterms:modified>
</cp:coreProperties>
</file>